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9"/>
  </p:notesMasterIdLst>
  <p:sldIdLst>
    <p:sldId id="256" r:id="rId3"/>
    <p:sldId id="257" r:id="rId4"/>
    <p:sldId id="258" r:id="rId5"/>
    <p:sldId id="266" r:id="rId6"/>
    <p:sldId id="274" r:id="rId7"/>
    <p:sldId id="316" r:id="rId8"/>
    <p:sldId id="276" r:id="rId9"/>
    <p:sldId id="321" r:id="rId10"/>
    <p:sldId id="322" r:id="rId11"/>
    <p:sldId id="317" r:id="rId12"/>
    <p:sldId id="323" r:id="rId13"/>
    <p:sldId id="324" r:id="rId14"/>
    <p:sldId id="318" r:id="rId15"/>
    <p:sldId id="280" r:id="rId16"/>
    <p:sldId id="325" r:id="rId17"/>
    <p:sldId id="260"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86451" autoAdjust="0"/>
  </p:normalViewPr>
  <p:slideViewPr>
    <p:cSldViewPr snapToGrid="0" showGuides="1">
      <p:cViewPr varScale="1">
        <p:scale>
          <a:sx n="74" d="100"/>
          <a:sy n="74" d="100"/>
        </p:scale>
        <p:origin x="427" y="77"/>
      </p:cViewPr>
      <p:guideLst>
        <p:guide pos="416"/>
        <p:guide pos="7256"/>
        <p:guide orient="horz" pos="648"/>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13254-2117-4980-BFEE-1A1011F24866}"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C04DD-7A58-4938-8CD1-8AC8C0C76EA0}" type="slidenum">
              <a:rPr lang="en-US" smtClean="0"/>
              <a:t>‹#›</a:t>
            </a:fld>
            <a:endParaRPr lang="en-US"/>
          </a:p>
        </p:txBody>
      </p:sp>
    </p:spTree>
    <p:extLst>
      <p:ext uri="{BB962C8B-B14F-4D97-AF65-F5344CB8AC3E}">
        <p14:creationId xmlns:p14="http://schemas.microsoft.com/office/powerpoint/2010/main" val="134342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ea typeface="宋体" panose="02010600030101010101" pitchFamily="2" charset="-122"/>
                <a:cs typeface="Times New Roman" panose="02020603050405020304" pitchFamily="18" charset="0"/>
              </a:rPr>
              <a:t>在密室逃脱</a:t>
            </a:r>
            <a:r>
              <a:rPr lang="zh-CN" altLang="zh-CN" sz="1800" kern="100" dirty="0">
                <a:effectLst/>
                <a:ea typeface="宋体" panose="02010600030101010101" pitchFamily="2" charset="-122"/>
                <a:cs typeface="Times New Roman" panose="02020603050405020304" pitchFamily="18" charset="0"/>
              </a:rPr>
              <a:t>存在这样一类关卡：玩家需要根据前面得到的线索按照一定的规则摆出相应的姿势以通过这关来获得之后的线索。这类姿势可以是身体姿势，也可以是脸部表情，还可以是手部姿势。</a:t>
            </a:r>
            <a:r>
              <a:rPr lang="zh-CN" altLang="en-US" sz="1800" kern="100" dirty="0">
                <a:effectLst/>
                <a:ea typeface="宋体" panose="02010600030101010101" pitchFamily="2" charset="-122"/>
                <a:cs typeface="Times New Roman" panose="02020603050405020304" pitchFamily="18" charset="0"/>
              </a:rPr>
              <a:t>手部姿势又称之为手语。</a:t>
            </a:r>
            <a:r>
              <a:rPr lang="zh-CN" altLang="zh-CN" sz="1800" kern="100" dirty="0">
                <a:effectLst/>
                <a:ea typeface="宋体" panose="02010600030101010101" pitchFamily="2" charset="-122"/>
                <a:cs typeface="Times New Roman" panose="02020603050405020304" pitchFamily="18" charset="0"/>
              </a:rPr>
              <a:t>在密室逃脱等需要大量对话和沟通的解谜游戏中，对听障者而言可能带来挑战。为了让听障者也享受到游戏的乐趣，本文设计了基于手语识别的关卡，通过实时识别相应的手势来获取线索进入下一关卡，让听障者对游戏的参与程度大大提高</a:t>
            </a:r>
            <a:r>
              <a:rPr lang="zh-CN" altLang="en-US" sz="1800" kern="1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4</a:t>
            </a:fld>
            <a:endParaRPr lang="en-US"/>
          </a:p>
        </p:txBody>
      </p:sp>
    </p:spTree>
    <p:extLst>
      <p:ext uri="{BB962C8B-B14F-4D97-AF65-F5344CB8AC3E}">
        <p14:creationId xmlns:p14="http://schemas.microsoft.com/office/powerpoint/2010/main" val="321491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5</a:t>
            </a:fld>
            <a:endParaRPr lang="en-US"/>
          </a:p>
        </p:txBody>
      </p:sp>
    </p:spTree>
    <p:extLst>
      <p:ext uri="{BB962C8B-B14F-4D97-AF65-F5344CB8AC3E}">
        <p14:creationId xmlns:p14="http://schemas.microsoft.com/office/powerpoint/2010/main" val="171042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该数据集中每张图片的大小为</a:t>
            </a:r>
            <a:r>
              <a:rPr lang="en-US" altLang="zh-CN" sz="1800" kern="100" dirty="0">
                <a:effectLst/>
                <a:latin typeface="Times New Roman" panose="02020603050405020304" pitchFamily="18" charset="0"/>
                <a:ea typeface="宋体" panose="02010600030101010101" pitchFamily="2" charset="-122"/>
              </a:rPr>
              <a:t>28*28*3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，分为训练集和测试集。训练集中含有</a:t>
            </a:r>
            <a:r>
              <a:rPr lang="en-US" altLang="zh-CN" sz="1800" kern="100" dirty="0">
                <a:effectLst/>
                <a:latin typeface="Times New Roman" panose="02020603050405020304" pitchFamily="18" charset="0"/>
                <a:ea typeface="宋体" panose="02010600030101010101" pitchFamily="2" charset="-122"/>
              </a:rPr>
              <a:t>27455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个案例，测试集中含有</a:t>
            </a:r>
            <a:r>
              <a:rPr lang="en-US" altLang="zh-CN" sz="1800" kern="100" dirty="0">
                <a:effectLst/>
                <a:latin typeface="Times New Roman" panose="02020603050405020304" pitchFamily="18" charset="0"/>
                <a:ea typeface="宋体" panose="02010600030101010101" pitchFamily="2" charset="-122"/>
              </a:rPr>
              <a:t>7172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个案例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其中由于手势运动，并不含有字母“</a:t>
            </a:r>
            <a:r>
              <a:rPr lang="en-US" altLang="zh-CN" sz="1800" kern="100" dirty="0">
                <a:effectLst/>
                <a:latin typeface="Times New Roman" panose="02020603050405020304" pitchFamily="18" charset="0"/>
                <a:ea typeface="宋体" panose="02010600030101010101" pitchFamily="2" charset="-122"/>
              </a:rPr>
              <a:t>J</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”的案例</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7</a:t>
            </a:fld>
            <a:endParaRPr lang="en-US"/>
          </a:p>
        </p:txBody>
      </p:sp>
    </p:spTree>
    <p:extLst>
      <p:ext uri="{BB962C8B-B14F-4D97-AF65-F5344CB8AC3E}">
        <p14:creationId xmlns:p14="http://schemas.microsoft.com/office/powerpoint/2010/main" val="1579634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在模型方面，我首先采用的是</a:t>
            </a:r>
            <a:r>
              <a:rPr lang="en-US" altLang="zh-CN" dirty="0"/>
              <a:t>CNN</a:t>
            </a:r>
            <a:r>
              <a:rPr lang="zh-CN" altLang="en-US" dirty="0"/>
              <a:t>。</a:t>
            </a:r>
            <a:r>
              <a:rPr lang="en-US" altLang="zh-CN" sz="1800" kern="100" dirty="0">
                <a:effectLst/>
                <a:latin typeface="宋体" panose="02010600030101010101" pitchFamily="2" charset="-122"/>
                <a:cs typeface="Times New Roman" panose="02020603050405020304" pitchFamily="18" charset="0"/>
              </a:rPr>
              <a:t>CNN</a:t>
            </a:r>
            <a:r>
              <a:rPr lang="zh-CN" altLang="zh-CN" sz="1800" kern="100" dirty="0">
                <a:effectLst/>
                <a:ea typeface="宋体" panose="02010600030101010101" pitchFamily="2" charset="-122"/>
                <a:cs typeface="Times New Roman" panose="02020603050405020304" pitchFamily="18" charset="0"/>
              </a:rPr>
              <a:t>的核心特性是卷积层，通过卷积操作可以有效地提取图像中的特征，同时减少参数量和计算复杂度</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广泛应用于图像分类、目标检测、图像生成等任务</a:t>
            </a:r>
            <a:r>
              <a:rPr lang="zh-CN" altLang="en-US" sz="1800" kern="1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8</a:t>
            </a:fld>
            <a:endParaRPr lang="en-US"/>
          </a:p>
        </p:txBody>
      </p:sp>
    </p:spTree>
    <p:extLst>
      <p:ext uri="{BB962C8B-B14F-4D97-AF65-F5344CB8AC3E}">
        <p14:creationId xmlns:p14="http://schemas.microsoft.com/office/powerpoint/2010/main" val="396022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在整个数据集上迭代</a:t>
            </a:r>
            <a:r>
              <a:rPr lang="en-US" altLang="zh-CN" sz="1800" kern="100" dirty="0">
                <a:effectLst/>
                <a:ea typeface="宋体" panose="02010600030101010101" pitchFamily="2" charset="-122"/>
                <a:cs typeface="Times New Roman" panose="02020603050405020304" pitchFamily="18" charset="0"/>
              </a:rPr>
              <a:t>20</a:t>
            </a:r>
            <a:r>
              <a:rPr lang="zh-CN" altLang="zh-CN" sz="1800" kern="100" dirty="0">
                <a:effectLst/>
                <a:ea typeface="宋体" panose="02010600030101010101" pitchFamily="2" charset="-122"/>
                <a:cs typeface="Times New Roman" panose="02020603050405020304" pitchFamily="18" charset="0"/>
              </a:rPr>
              <a:t>个轮次</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随着迭代的进行，在训练集上的准确率可以达到</a:t>
            </a:r>
            <a:r>
              <a:rPr lang="en-US" altLang="zh-CN" sz="1800" kern="100" dirty="0">
                <a:effectLst/>
                <a:ea typeface="宋体" panose="02010600030101010101" pitchFamily="2" charset="-122"/>
                <a:cs typeface="Times New Roman" panose="02020603050405020304" pitchFamily="18" charset="0"/>
              </a:rPr>
              <a:t>100%</a:t>
            </a:r>
            <a:r>
              <a:rPr lang="zh-CN" altLang="zh-CN" sz="1800" kern="100" dirty="0">
                <a:effectLst/>
                <a:ea typeface="宋体" panose="02010600030101010101" pitchFamily="2" charset="-122"/>
                <a:cs typeface="Times New Roman" panose="02020603050405020304" pitchFamily="18" charset="0"/>
              </a:rPr>
              <a:t>，但在测试集上的准确率却低于</a:t>
            </a:r>
            <a:r>
              <a:rPr lang="en-US" altLang="zh-CN" sz="1800" kern="100" dirty="0">
                <a:effectLst/>
                <a:ea typeface="宋体" panose="02010600030101010101" pitchFamily="2" charset="-122"/>
                <a:cs typeface="Times New Roman" panose="02020603050405020304" pitchFamily="18" charset="0"/>
              </a:rPr>
              <a:t>90%</a:t>
            </a:r>
            <a:r>
              <a:rPr lang="zh-CN" altLang="zh-CN" sz="1800" kern="100" dirty="0">
                <a:effectLst/>
                <a:ea typeface="宋体" panose="02010600030101010101" pitchFamily="2" charset="-122"/>
                <a:cs typeface="Times New Roman" panose="02020603050405020304" pitchFamily="18" charset="0"/>
              </a:rPr>
              <a:t>，达不到预期期望。同时，根据查阅资料得知，训练深度</a:t>
            </a:r>
            <a:r>
              <a:rPr lang="en-US" altLang="zh-CN" sz="1800" kern="100" dirty="0">
                <a:effectLst/>
                <a:ea typeface="宋体" panose="02010600030101010101" pitchFamily="2" charset="-122"/>
                <a:cs typeface="Times New Roman" panose="02020603050405020304" pitchFamily="18" charset="0"/>
              </a:rPr>
              <a:t>CNN</a:t>
            </a:r>
            <a:r>
              <a:rPr lang="zh-CN" altLang="zh-CN" sz="1800" kern="100" dirty="0">
                <a:effectLst/>
                <a:ea typeface="宋体" panose="02010600030101010101" pitchFamily="2" charset="-122"/>
                <a:cs typeface="Times New Roman" panose="02020603050405020304" pitchFamily="18" charset="0"/>
              </a:rPr>
              <a:t>会存在梯度消失的问题。反向传播的梯度连乘带来的问题会使非常深的神经网络的梯度很快变为</a:t>
            </a:r>
            <a:r>
              <a:rPr lang="en-US" altLang="zh-CN" sz="1800" kern="100" dirty="0">
                <a:effectLst/>
                <a:ea typeface="宋体" panose="02010600030101010101" pitchFamily="2" charset="-122"/>
                <a:cs typeface="Times New Roman" panose="02020603050405020304" pitchFamily="18" charset="0"/>
              </a:rPr>
              <a:t>0</a:t>
            </a:r>
            <a:r>
              <a:rPr lang="zh-CN" altLang="zh-CN" sz="1800" kern="100" dirty="0">
                <a:effectLst/>
                <a:ea typeface="宋体" panose="02010600030101010101" pitchFamily="2" charset="-122"/>
                <a:cs typeface="Times New Roman" panose="02020603050405020304" pitchFamily="18" charset="0"/>
              </a:rPr>
              <a:t>，这最终会导致整个梯度下降变慢</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有一些特殊结构的神经网络，也可以大程度缓解这个问题，如</a:t>
            </a:r>
            <a:r>
              <a:rPr lang="en-US" altLang="zh-CN" sz="1800" kern="100" dirty="0" err="1">
                <a:effectLst/>
                <a:latin typeface="Times New Roman" panose="02020603050405020304" pitchFamily="18" charset="0"/>
                <a:ea typeface="宋体" panose="02010600030101010101" pitchFamily="2" charset="-122"/>
              </a:rPr>
              <a:t>ResNet</a:t>
            </a:r>
            <a:r>
              <a:rPr lang="zh-CN" altLang="en-US" sz="1800" kern="100" dirty="0">
                <a:effectLst/>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9</a:t>
            </a:fld>
            <a:endParaRPr lang="en-US"/>
          </a:p>
        </p:txBody>
      </p:sp>
    </p:spTree>
    <p:extLst>
      <p:ext uri="{BB962C8B-B14F-4D97-AF65-F5344CB8AC3E}">
        <p14:creationId xmlns:p14="http://schemas.microsoft.com/office/powerpoint/2010/main" val="37736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err="1">
                <a:effectLst/>
                <a:latin typeface="宋体" panose="02010600030101010101" pitchFamily="2" charset="-122"/>
                <a:cs typeface="Times New Roman" panose="02020603050405020304" pitchFamily="18" charset="0"/>
              </a:rPr>
              <a:t>ResNet</a:t>
            </a:r>
            <a:r>
              <a:rPr lang="zh-CN" altLang="zh-CN" sz="1800" kern="100" dirty="0">
                <a:effectLst/>
                <a:ea typeface="宋体" panose="02010600030101010101" pitchFamily="2" charset="-122"/>
                <a:cs typeface="Times New Roman" panose="02020603050405020304" pitchFamily="18" charset="0"/>
              </a:rPr>
              <a:t>由残差块组成，残差块的核心组件是跳跃连接。跳跃连接，也称为快捷连接，让神经网络跳过某些层并将一层的输出馈送到神经网络中另一层的输入。它能帮助模型避免乘以中间跳过的那些层的权重，从而有助于解决梯度消失的问题</a:t>
            </a:r>
            <a:r>
              <a:rPr lang="zh-CN" altLang="en-US" sz="1800" kern="1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11</a:t>
            </a:fld>
            <a:endParaRPr lang="en-US"/>
          </a:p>
        </p:txBody>
      </p:sp>
    </p:spTree>
    <p:extLst>
      <p:ext uri="{BB962C8B-B14F-4D97-AF65-F5344CB8AC3E}">
        <p14:creationId xmlns:p14="http://schemas.microsoft.com/office/powerpoint/2010/main" val="393089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在整个数据集上迭代</a:t>
            </a:r>
            <a:r>
              <a:rPr lang="en-US" altLang="zh-CN" sz="1800" kern="100" dirty="0">
                <a:effectLst/>
                <a:ea typeface="宋体" panose="02010600030101010101" pitchFamily="2" charset="-122"/>
                <a:cs typeface="Times New Roman" panose="02020603050405020304" pitchFamily="18" charset="0"/>
              </a:rPr>
              <a:t>10</a:t>
            </a:r>
            <a:r>
              <a:rPr lang="zh-CN" altLang="zh-CN" sz="1800" kern="100" dirty="0">
                <a:effectLst/>
                <a:ea typeface="宋体" panose="02010600030101010101" pitchFamily="2" charset="-122"/>
                <a:cs typeface="Times New Roman" panose="02020603050405020304" pitchFamily="18" charset="0"/>
              </a:rPr>
              <a:t>个轮次</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对比</a:t>
            </a:r>
            <a:r>
              <a:rPr lang="en-US" altLang="zh-CN" sz="1800" kern="100" dirty="0">
                <a:effectLst/>
                <a:ea typeface="宋体" panose="02010600030101010101" pitchFamily="2" charset="-122"/>
                <a:cs typeface="Times New Roman" panose="02020603050405020304" pitchFamily="18" charset="0"/>
              </a:rPr>
              <a:t>CNN</a:t>
            </a:r>
            <a:r>
              <a:rPr lang="zh-CN" altLang="zh-CN" sz="1800" kern="100" dirty="0">
                <a:effectLst/>
                <a:ea typeface="宋体" panose="02010600030101010101" pitchFamily="2" charset="-122"/>
                <a:cs typeface="Times New Roman" panose="02020603050405020304" pitchFamily="18" charset="0"/>
              </a:rPr>
              <a:t>和</a:t>
            </a:r>
            <a:r>
              <a:rPr lang="en-US" altLang="zh-CN" sz="1800" kern="100" dirty="0" err="1">
                <a:effectLst/>
                <a:ea typeface="宋体" panose="02010600030101010101" pitchFamily="2" charset="-122"/>
                <a:cs typeface="Times New Roman" panose="02020603050405020304" pitchFamily="18" charset="0"/>
              </a:rPr>
              <a:t>ResNet</a:t>
            </a:r>
            <a:r>
              <a:rPr lang="zh-CN" altLang="zh-CN" sz="1800" kern="100" dirty="0">
                <a:effectLst/>
                <a:ea typeface="宋体" panose="02010600030101010101" pitchFamily="2" charset="-122"/>
                <a:cs typeface="Times New Roman" panose="02020603050405020304" pitchFamily="18" charset="0"/>
              </a:rPr>
              <a:t>的测试效果可知，</a:t>
            </a:r>
            <a:r>
              <a:rPr lang="en-US" altLang="zh-CN" sz="1800" kern="100" dirty="0" err="1">
                <a:effectLst/>
                <a:ea typeface="宋体" panose="02010600030101010101" pitchFamily="2" charset="-122"/>
                <a:cs typeface="Times New Roman" panose="02020603050405020304" pitchFamily="18" charset="0"/>
              </a:rPr>
              <a:t>ResNet</a:t>
            </a:r>
            <a:r>
              <a:rPr lang="zh-CN" altLang="zh-CN" sz="1800" kern="100" dirty="0">
                <a:effectLst/>
                <a:ea typeface="宋体" panose="02010600030101010101" pitchFamily="2" charset="-122"/>
                <a:cs typeface="Times New Roman" panose="02020603050405020304" pitchFamily="18" charset="0"/>
              </a:rPr>
              <a:t>在测试集上的准确率比前者高，为</a:t>
            </a:r>
            <a:r>
              <a:rPr lang="en-US" altLang="zh-CN" sz="1800" kern="100" dirty="0">
                <a:effectLst/>
                <a:ea typeface="宋体" panose="02010600030101010101" pitchFamily="2" charset="-122"/>
                <a:cs typeface="Times New Roman" panose="02020603050405020304" pitchFamily="18" charset="0"/>
              </a:rPr>
              <a:t>96.22%</a:t>
            </a:r>
            <a:r>
              <a:rPr lang="zh-CN" altLang="zh-CN" sz="1800" kern="100" dirty="0">
                <a:effectLst/>
                <a:ea typeface="宋体" panose="02010600030101010101" pitchFamily="2" charset="-122"/>
                <a:cs typeface="Times New Roman" panose="02020603050405020304" pitchFamily="18" charset="0"/>
              </a:rPr>
              <a:t>。这也在一定程度上说明了</a:t>
            </a:r>
            <a:r>
              <a:rPr lang="en-US" altLang="zh-CN" sz="1800" kern="100" dirty="0" err="1">
                <a:effectLst/>
                <a:ea typeface="宋体" panose="02010600030101010101" pitchFamily="2" charset="-122"/>
                <a:cs typeface="Times New Roman" panose="02020603050405020304" pitchFamily="18" charset="0"/>
              </a:rPr>
              <a:t>ResNet</a:t>
            </a:r>
            <a:r>
              <a:rPr lang="en-US" altLang="zh-CN" sz="1800" kern="100" dirty="0">
                <a:effectLst/>
                <a:ea typeface="宋体" panose="02010600030101010101" pitchFamily="2" charset="-122"/>
                <a:cs typeface="Times New Roman" panose="02020603050405020304" pitchFamily="18" charset="0"/>
              </a:rPr>
              <a:t> </a:t>
            </a:r>
            <a:r>
              <a:rPr lang="zh-CN" altLang="zh-CN" sz="1800" kern="100" dirty="0">
                <a:effectLst/>
                <a:ea typeface="宋体" panose="02010600030101010101" pitchFamily="2" charset="-122"/>
                <a:cs typeface="Times New Roman" panose="02020603050405020304" pitchFamily="18" charset="0"/>
              </a:rPr>
              <a:t>的结构确实能够带来效果上的提升。</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12</a:t>
            </a:fld>
            <a:endParaRPr lang="en-US"/>
          </a:p>
        </p:txBody>
      </p:sp>
    </p:spTree>
    <p:extLst>
      <p:ext uri="{BB962C8B-B14F-4D97-AF65-F5344CB8AC3E}">
        <p14:creationId xmlns:p14="http://schemas.microsoft.com/office/powerpoint/2010/main" val="297696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Times New Roman" panose="02020603050405020304" pitchFamily="18" charset="0"/>
              </a:rPr>
              <a:t>由于在实际运用的环境中摄像头所捕获的图像或视频流中不单单仅含有手部这一个对象，还可能会含有头部等其他对象。此前训练模型的数据集中只含有手部这一个对象，因此在实际运用情况中需要从捕获的图像中提取出手部图像再进行手势识别。在提取手部图像这个过程中，本文借用了</a:t>
            </a:r>
            <a:r>
              <a:rPr lang="en-US" altLang="zh-CN" sz="1800" kern="100" dirty="0" err="1">
                <a:effectLst/>
                <a:ea typeface="宋体" panose="02010600030101010101" pitchFamily="2" charset="-122"/>
                <a:cs typeface="Times New Roman" panose="02020603050405020304" pitchFamily="18" charset="0"/>
              </a:rPr>
              <a:t>MediaPipe</a:t>
            </a:r>
            <a:r>
              <a:rPr lang="zh-CN" altLang="zh-CN" sz="1800" kern="100" dirty="0">
                <a:effectLst/>
                <a:ea typeface="宋体" panose="02010600030101010101" pitchFamily="2" charset="-122"/>
                <a:cs typeface="Times New Roman" panose="02020603050405020304" pitchFamily="18" charset="0"/>
              </a:rPr>
              <a:t>这个开源框架。</a:t>
            </a:r>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14</a:t>
            </a:fld>
            <a:endParaRPr lang="en-US"/>
          </a:p>
        </p:txBody>
      </p:sp>
    </p:spTree>
    <p:extLst>
      <p:ext uri="{BB962C8B-B14F-4D97-AF65-F5344CB8AC3E}">
        <p14:creationId xmlns:p14="http://schemas.microsoft.com/office/powerpoint/2010/main" val="225087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spcBef>
                <a:spcPts val="600"/>
              </a:spcBef>
              <a:tabLst>
                <a:tab pos="198120" algn="l"/>
              </a:tabLst>
            </a:pPr>
            <a:r>
              <a:rPr lang="zh-CN" altLang="zh-CN" sz="1800" kern="100" dirty="0">
                <a:effectLst/>
                <a:ea typeface="宋体" panose="02010600030101010101" pitchFamily="2" charset="-122"/>
                <a:cs typeface="Times New Roman" panose="02020603050405020304" pitchFamily="18" charset="0"/>
              </a:rPr>
              <a:t>通过</a:t>
            </a:r>
            <a:r>
              <a:rPr lang="en-US" altLang="zh-CN" sz="1800" kern="100" dirty="0">
                <a:effectLst/>
                <a:ea typeface="宋体" panose="02010600030101010101" pitchFamily="2" charset="-122"/>
                <a:cs typeface="Times New Roman" panose="02020603050405020304" pitchFamily="18" charset="0"/>
              </a:rPr>
              <a:t> python </a:t>
            </a:r>
            <a:r>
              <a:rPr lang="zh-CN" altLang="zh-CN" sz="1800" kern="100" dirty="0">
                <a:effectLst/>
                <a:ea typeface="宋体" panose="02010600030101010101" pitchFamily="2" charset="-122"/>
                <a:cs typeface="Times New Roman" panose="02020603050405020304" pitchFamily="18" charset="0"/>
              </a:rPr>
              <a:t>收集我们的摄像头的镜头采集的图像并进行实时预测。具体过程是解析捕获的每一帧图像并提取出手部图像，将其处理为灰度图，并用之前训练好的模型进行检测。为了更轻松地对预估结果查看，预测的字母将会显示在实时画面上以下是两个案例的效果图</a:t>
            </a:r>
            <a:r>
              <a:rPr lang="zh-CN" altLang="en-US" sz="1800" kern="100" dirty="0">
                <a:effectLst/>
                <a:ea typeface="宋体" panose="02010600030101010101" pitchFamily="2" charset="-122"/>
                <a:cs typeface="Times New Roman" panose="02020603050405020304" pitchFamily="18" charset="0"/>
              </a:rPr>
              <a:t>。</a:t>
            </a:r>
            <a:r>
              <a:rPr lang="zh-CN" altLang="zh-CN" sz="1800" kern="2200" dirty="0">
                <a:effectLst/>
                <a:latin typeface="黑体" panose="02010609060101010101" pitchFamily="49" charset="-122"/>
                <a:ea typeface="宋体" panose="02010600030101010101" pitchFamily="2" charset="-122"/>
                <a:cs typeface="Times New Roman" panose="02020603050405020304" pitchFamily="18" charset="0"/>
              </a:rPr>
              <a:t>即使模型在测试集上的准确率很高，但在实际运用中效果还是比较差。原因主要有以下几点：</a:t>
            </a:r>
            <a:endParaRPr lang="zh-CN" altLang="zh-CN" sz="1800" kern="2200" dirty="0">
              <a:effectLst/>
              <a:latin typeface="黑体" panose="02010609060101010101" pitchFamily="49" charset="-122"/>
              <a:ea typeface="黑体" panose="02010609060101010101" pitchFamily="49" charset="-122"/>
              <a:cs typeface="Times New Roman" panose="02020603050405020304" pitchFamily="18" charset="0"/>
            </a:endParaRPr>
          </a:p>
          <a:p>
            <a:pPr marL="342900" lvl="0" indent="-342900" algn="l">
              <a:lnSpc>
                <a:spcPct val="150000"/>
              </a:lnSpc>
              <a:spcBef>
                <a:spcPts val="600"/>
              </a:spcBef>
              <a:spcAft>
                <a:spcPts val="0"/>
              </a:spcAft>
              <a:buFont typeface="Wingdings" panose="05000000000000000000" pitchFamily="2" charset="2"/>
              <a:buChar char=""/>
              <a:tabLst>
                <a:tab pos="198120" algn="l"/>
              </a:tabLst>
            </a:pPr>
            <a:r>
              <a:rPr lang="zh-CN" altLang="zh-CN" sz="1800" kern="2200" dirty="0">
                <a:effectLst/>
                <a:latin typeface="黑体" panose="02010609060101010101" pitchFamily="49" charset="-122"/>
                <a:ea typeface="宋体" panose="02010600030101010101" pitchFamily="2" charset="-122"/>
                <a:cs typeface="Times New Roman" panose="02020603050405020304" pitchFamily="18" charset="0"/>
              </a:rPr>
              <a:t>摄像头拍摄的角度。摄像头拍摄的角度会造成实际捕获的图像与数据集之间存在差异，影响模型实际运行效果。</a:t>
            </a:r>
            <a:endParaRPr lang="zh-CN" altLang="zh-CN" sz="1800" kern="2200" dirty="0">
              <a:effectLst/>
              <a:latin typeface="黑体" panose="02010609060101010101" pitchFamily="49" charset="-122"/>
              <a:ea typeface="黑体" panose="02010609060101010101" pitchFamily="49" charset="-122"/>
              <a:cs typeface="Times New Roman" panose="02020603050405020304" pitchFamily="18" charset="0"/>
            </a:endParaRPr>
          </a:p>
          <a:p>
            <a:pPr marL="342900" lvl="0" indent="-342900" algn="l">
              <a:lnSpc>
                <a:spcPct val="150000"/>
              </a:lnSpc>
              <a:spcBef>
                <a:spcPts val="600"/>
              </a:spcBef>
              <a:spcAft>
                <a:spcPts val="0"/>
              </a:spcAft>
              <a:buFont typeface="Wingdings" panose="05000000000000000000" pitchFamily="2" charset="2"/>
              <a:buChar char=""/>
              <a:tabLst>
                <a:tab pos="198120" algn="l"/>
              </a:tabLst>
            </a:pPr>
            <a:r>
              <a:rPr lang="zh-CN" altLang="zh-CN" sz="1800" kern="2200" dirty="0">
                <a:effectLst/>
                <a:latin typeface="黑体" panose="02010609060101010101" pitchFamily="49" charset="-122"/>
                <a:ea typeface="宋体" panose="02010600030101010101" pitchFamily="2" charset="-122"/>
                <a:cs typeface="Times New Roman" panose="02020603050405020304" pitchFamily="18" charset="0"/>
              </a:rPr>
              <a:t>在实际环境中，实际捕获的手部图像背景与数据集图像背景之间也存在较大的差异，且在实际情况中背景不能够控制。</a:t>
            </a:r>
            <a:endParaRPr lang="zh-CN" altLang="zh-CN" sz="1800" kern="2200" dirty="0">
              <a:effectLst/>
              <a:latin typeface="黑体" panose="02010609060101010101" pitchFamily="49" charset="-122"/>
              <a:ea typeface="黑体" panose="02010609060101010101" pitchFamily="49" charset="-122"/>
              <a:cs typeface="Times New Roman" panose="02020603050405020304" pitchFamily="18" charset="0"/>
            </a:endParaRPr>
          </a:p>
          <a:p>
            <a:pPr marL="342900" lvl="0" indent="-342900" algn="l">
              <a:lnSpc>
                <a:spcPct val="150000"/>
              </a:lnSpc>
              <a:spcBef>
                <a:spcPts val="600"/>
              </a:spcBef>
              <a:spcAft>
                <a:spcPts val="0"/>
              </a:spcAft>
              <a:buFont typeface="Wingdings" panose="05000000000000000000" pitchFamily="2" charset="2"/>
              <a:buChar char=""/>
              <a:tabLst>
                <a:tab pos="198120" algn="l"/>
              </a:tabLst>
            </a:pPr>
            <a:r>
              <a:rPr lang="zh-CN" altLang="zh-CN" sz="1800" kern="2200" dirty="0">
                <a:effectLst/>
                <a:latin typeface="黑体" panose="02010609060101010101" pitchFamily="49" charset="-122"/>
                <a:ea typeface="宋体" panose="02010600030101010101" pitchFamily="2" charset="-122"/>
                <a:cs typeface="Times New Roman" panose="02020603050405020304" pitchFamily="18" charset="0"/>
              </a:rPr>
              <a:t>模型在数据集上训练的效果很好，不代表在实际情况中效果也会很好。实际情况与训练测试情况有不可避免的偏差。</a:t>
            </a:r>
            <a:endParaRPr lang="zh-CN" altLang="zh-CN" sz="1800" kern="2200" dirty="0">
              <a:effectLst/>
              <a:latin typeface="黑体" panose="02010609060101010101" pitchFamily="49" charset="-122"/>
              <a:ea typeface="黑体"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23C04DD-7A58-4938-8CD1-8AC8C0C76EA0}" type="slidenum">
              <a:rPr lang="en-US" smtClean="0"/>
              <a:t>15</a:t>
            </a:fld>
            <a:endParaRPr lang="en-US"/>
          </a:p>
        </p:txBody>
      </p:sp>
    </p:spTree>
    <p:extLst>
      <p:ext uri="{BB962C8B-B14F-4D97-AF65-F5344CB8AC3E}">
        <p14:creationId xmlns:p14="http://schemas.microsoft.com/office/powerpoint/2010/main" val="969604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12192000" cy="685800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r="1719" b="7222"/>
            <a:stretch>
              <a:fillRect/>
            </a:stretch>
          </p:blipFill>
          <p:spPr>
            <a:xfrm>
              <a:off x="209550" y="495300"/>
              <a:ext cx="11982450" cy="6362700"/>
            </a:xfrm>
            <a:custGeom>
              <a:avLst/>
              <a:gdLst>
                <a:gd name="connsiteX0" fmla="*/ 0 w 11982450"/>
                <a:gd name="connsiteY0" fmla="*/ 0 h 6362700"/>
                <a:gd name="connsiteX1" fmla="*/ 11982450 w 11982450"/>
                <a:gd name="connsiteY1" fmla="*/ 0 h 6362700"/>
                <a:gd name="connsiteX2" fmla="*/ 11982450 w 11982450"/>
                <a:gd name="connsiteY2" fmla="*/ 6362700 h 6362700"/>
                <a:gd name="connsiteX3" fmla="*/ 0 w 11982450"/>
                <a:gd name="connsiteY3" fmla="*/ 6362700 h 6362700"/>
              </a:gdLst>
              <a:ahLst/>
              <a:cxnLst>
                <a:cxn ang="0">
                  <a:pos x="connsiteX0" y="connsiteY0"/>
                </a:cxn>
                <a:cxn ang="0">
                  <a:pos x="connsiteX1" y="connsiteY1"/>
                </a:cxn>
                <a:cxn ang="0">
                  <a:pos x="connsiteX2" y="connsiteY2"/>
                </a:cxn>
                <a:cxn ang="0">
                  <a:pos x="connsiteX3" y="connsiteY3"/>
                </a:cxn>
              </a:cxnLst>
              <a:rect l="l" t="t" r="r" b="b"/>
              <a:pathLst>
                <a:path w="11982450" h="6362700">
                  <a:moveTo>
                    <a:pt x="0" y="0"/>
                  </a:moveTo>
                  <a:lnTo>
                    <a:pt x="11982450" y="0"/>
                  </a:lnTo>
                  <a:lnTo>
                    <a:pt x="11982450" y="6362700"/>
                  </a:lnTo>
                  <a:lnTo>
                    <a:pt x="0" y="6362700"/>
                  </a:lnTo>
                  <a:close/>
                </a:path>
              </a:pathLst>
            </a:custGeom>
          </p:spPr>
        </p:pic>
      </p:grpSp>
      <p:sp>
        <p:nvSpPr>
          <p:cNvPr id="2" name="Title 1"/>
          <p:cNvSpPr>
            <a:spLocks noGrp="1"/>
          </p:cNvSpPr>
          <p:nvPr>
            <p:ph type="ctrTitle" hasCustomPrompt="1"/>
          </p:nvPr>
        </p:nvSpPr>
        <p:spPr>
          <a:xfrm>
            <a:off x="660400" y="1130300"/>
            <a:ext cx="7696200" cy="2251693"/>
          </a:xfrm>
        </p:spPr>
        <p:txBody>
          <a:bodyPr anchor="b">
            <a:normAutofit/>
          </a:bodyPr>
          <a:lstStyle>
            <a:lvl1pPr algn="l">
              <a:defRPr sz="5400"/>
            </a:lvl1pPr>
          </a:lstStyle>
          <a:p>
            <a:r>
              <a:rPr lang="en-US" altLang="zh-CN"/>
              <a:t>Click to add title</a:t>
            </a:r>
            <a:endParaRPr lang="en-US" dirty="0"/>
          </a:p>
        </p:txBody>
      </p:sp>
      <p:sp>
        <p:nvSpPr>
          <p:cNvPr id="3" name="Subtitle 2"/>
          <p:cNvSpPr>
            <a:spLocks noGrp="1"/>
          </p:cNvSpPr>
          <p:nvPr>
            <p:ph type="subTitle" idx="1" hasCustomPrompt="1"/>
          </p:nvPr>
        </p:nvSpPr>
        <p:spPr>
          <a:xfrm>
            <a:off x="660400" y="3655043"/>
            <a:ext cx="7696200" cy="508703"/>
          </a:xfrm>
        </p:spPr>
        <p:txBody>
          <a:bodyPr anchor="ctr">
            <a:normAutofit/>
          </a:bodyPr>
          <a:lstStyle>
            <a:lvl1pPr marL="0" indent="0" algn="l">
              <a:buNone/>
              <a:defRPr sz="16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8" name="Text Placeholder 4294967294"/>
          <p:cNvSpPr>
            <a:spLocks noGrp="1"/>
          </p:cNvSpPr>
          <p:nvPr>
            <p:ph type="body" sz="quarter" idx="13" hasCustomPrompt="1"/>
          </p:nvPr>
        </p:nvSpPr>
        <p:spPr>
          <a:xfrm>
            <a:off x="660400"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a:t>www.islide.cc</a:t>
            </a:r>
            <a:endParaRPr lang="en-US" dirty="0"/>
          </a:p>
        </p:txBody>
      </p:sp>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2024/1/12</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cxnSp>
        <p:nvCxnSpPr>
          <p:cNvPr id="10" name="î$ļíďé">
            <a:extLst>
              <a:ext uri="{FF2B5EF4-FFF2-40B4-BE49-F238E27FC236}">
                <a16:creationId xmlns:a16="http://schemas.microsoft.com/office/drawing/2014/main" id="{5866F782-5852-4C4E-B3FE-2AD687E8AC1B}"/>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îŝļïḓé">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777838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772DE2A-E13B-4F12-AF8B-4E72C0DB57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9861"/>
          <a:stretch/>
        </p:blipFill>
        <p:spPr>
          <a:xfrm>
            <a:off x="1" y="1"/>
            <a:ext cx="12192000" cy="6858000"/>
          </a:xfrm>
          <a:prstGeom prst="rect">
            <a:avLst/>
          </a:prstGeom>
        </p:spPr>
      </p:pic>
      <p:sp>
        <p:nvSpPr>
          <p:cNvPr id="8" name="îşḻídé">
            <a:extLst>
              <a:ext uri="{FF2B5EF4-FFF2-40B4-BE49-F238E27FC236}">
                <a16:creationId xmlns:a16="http://schemas.microsoft.com/office/drawing/2014/main" id="{AE84EC0F-E19F-4648-B510-D3CF2503DD34}"/>
              </a:ext>
            </a:extLst>
          </p:cNvPr>
          <p:cNvSpPr/>
          <p:nvPr userDrawn="1"/>
        </p:nvSpPr>
        <p:spPr>
          <a:xfrm>
            <a:off x="-1" y="3246"/>
            <a:ext cx="5268687" cy="6854753"/>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000C7662-4F6D-4B06-BB36-235FC06BF816}"/>
              </a:ext>
            </a:extLst>
          </p:cNvPr>
          <p:cNvSpPr>
            <a:spLocks noGrp="1"/>
          </p:cNvSpPr>
          <p:nvPr>
            <p:ph type="title" hasCustomPrompt="1"/>
          </p:nvPr>
        </p:nvSpPr>
        <p:spPr>
          <a:xfrm>
            <a:off x="921657" y="3818136"/>
            <a:ext cx="6770914" cy="535531"/>
          </a:xfrm>
        </p:spPr>
        <p:txBody>
          <a:bodyPr vert="horz" wrap="square" lIns="91440" tIns="45720" rIns="91440" bIns="45720" rtlCol="0" anchor="b">
            <a:spAutoFit/>
          </a:bodyPr>
          <a:lstStyle>
            <a:lvl1pPr algn="l">
              <a:defRPr lang="zh-CN" altLang="en-US" sz="3200">
                <a:solidFill>
                  <a:schemeClr val="bg1"/>
                </a:solidFill>
              </a:defRPr>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hasCustomPrompt="1"/>
          </p:nvPr>
        </p:nvSpPr>
        <p:spPr>
          <a:xfrm>
            <a:off x="921657" y="4353667"/>
            <a:ext cx="6770914" cy="258532"/>
          </a:xfrm>
        </p:spPr>
        <p:txBody>
          <a:bodyPr wrap="square">
            <a:spAutoFit/>
          </a:bodyPr>
          <a:lstStyle>
            <a:lvl1pPr marL="0" indent="0" algn="l">
              <a:buNone/>
              <a:defRPr lang="en-US" altLang="zh-CN" sz="1200" kern="120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6834F10D-3A58-4285-A9DB-D9098A7BEDDD}" type="datetime1">
              <a:rPr lang="zh-CN" altLang="en-US" smtClean="0"/>
              <a:t>2024/1/12</a:t>
            </a:fld>
            <a:endParaRPr lang="zh-CN" alt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553882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2024/1/12</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053845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2024/1/12</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027811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C06B90-6FAE-4B00-912B-8669643E52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9861"/>
          <a:stretch/>
        </p:blipFill>
        <p:spPr>
          <a:xfrm flipH="1">
            <a:off x="1" y="1"/>
            <a:ext cx="12192000" cy="6858000"/>
          </a:xfrm>
          <a:prstGeom prst="rect">
            <a:avLst/>
          </a:prstGeom>
        </p:spPr>
      </p:pic>
      <p:sp>
        <p:nvSpPr>
          <p:cNvPr id="6" name="iş1iḋê">
            <a:extLst>
              <a:ext uri="{FF2B5EF4-FFF2-40B4-BE49-F238E27FC236}">
                <a16:creationId xmlns:a16="http://schemas.microsoft.com/office/drawing/2014/main" id="{84F67FB7-FBD5-4429-B418-7F17320CB84C}"/>
              </a:ext>
            </a:extLst>
          </p:cNvPr>
          <p:cNvSpPr/>
          <p:nvPr userDrawn="1"/>
        </p:nvSpPr>
        <p:spPr>
          <a:xfrm flipH="1">
            <a:off x="1" y="5660571"/>
            <a:ext cx="4383314" cy="1197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îšḻidé">
            <a:extLst>
              <a:ext uri="{FF2B5EF4-FFF2-40B4-BE49-F238E27FC236}">
                <a16:creationId xmlns:a16="http://schemas.microsoft.com/office/drawing/2014/main" id="{2E827FB7-2160-4E80-A338-77A089B388EB}"/>
              </a:ext>
            </a:extLst>
          </p:cNvPr>
          <p:cNvSpPr/>
          <p:nvPr userDrawn="1"/>
        </p:nvSpPr>
        <p:spPr>
          <a:xfrm flipH="1">
            <a:off x="4383315" y="5660571"/>
            <a:ext cx="7808685" cy="1197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p:nvPr>
        </p:nvSpPr>
        <p:spPr>
          <a:xfrm>
            <a:off x="6968671" y="2268539"/>
            <a:ext cx="4550229" cy="1643062"/>
          </a:xfrm>
        </p:spPr>
        <p:txBody>
          <a:bodyPr vert="horz" lIns="91440" tIns="45720" rIns="91440" bIns="45720" rtlCol="0" anchor="b">
            <a:noAutofit/>
          </a:bodyPr>
          <a:lstStyle>
            <a:lvl1pPr marL="0" indent="0">
              <a:buNone/>
              <a:defRPr lang="en-US" altLang="zh-CN" sz="4400" b="1" smtClean="0">
                <a:solidFill>
                  <a:schemeClr val="tx1"/>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en-US" altLang="zh-CN" dirty="0"/>
              <a:t>Click to edit Master text styles</a:t>
            </a:r>
          </a:p>
        </p:txBody>
      </p:sp>
      <p:sp>
        <p:nvSpPr>
          <p:cNvPr id="8" name="文本占位符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8434614" y="6026512"/>
            <a:ext cx="3084286" cy="296271"/>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673101" y="6026512"/>
            <a:ext cx="3084286" cy="296271"/>
          </a:xfrm>
        </p:spPr>
        <p:txBody>
          <a:bodyPr vert="horz" lIns="91440" tIns="45720" rIns="91440" bIns="45720" rtlCol="0" anchor="ctr">
            <a:normAutofit/>
          </a:bodyPr>
          <a:lstStyle>
            <a:lvl1pPr marL="0" indent="0">
              <a:buNone/>
              <a:defRPr lang="en-US" altLang="zh-CN" sz="1200" b="0" smtClean="0">
                <a:solidFill>
                  <a:schemeClr val="bg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199881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Content Placeholder 2"/>
          <p:cNvSpPr>
            <a:spLocks noGrp="1"/>
          </p:cNvSpPr>
          <p:nvPr>
            <p:ph idx="1" hasCustomPrompt="1"/>
          </p:nvPr>
        </p:nvSpPr>
        <p:spPr/>
        <p:txBody>
          <a:bodyPr/>
          <a:lstStyle/>
          <a:p>
            <a:pPr lvl="0"/>
            <a:r>
              <a:rPr lang="en-US" altLang="zh-CN"/>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B1146-E542-4D4E-B8E9-6919A11DDD48}" type="slidenum">
              <a:rPr lang="en-US" smtClean="0"/>
              <a:t>‹#›</a:t>
            </a:fld>
            <a:endParaRPr lang="en-US"/>
          </a:p>
        </p:txBody>
      </p:sp>
      <p:cxnSp>
        <p:nvCxnSpPr>
          <p:cNvPr id="8" name="Straight Connector 7"/>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flipH="1">
            <a:off x="0" y="0"/>
            <a:ext cx="12192000" cy="6858000"/>
            <a:chOff x="0" y="0"/>
            <a:chExt cx="12192000" cy="685800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r="1719" b="7222"/>
            <a:stretch>
              <a:fillRect/>
            </a:stretch>
          </p:blipFill>
          <p:spPr>
            <a:xfrm>
              <a:off x="209550" y="495300"/>
              <a:ext cx="11982450" cy="6362700"/>
            </a:xfrm>
            <a:custGeom>
              <a:avLst/>
              <a:gdLst>
                <a:gd name="connsiteX0" fmla="*/ 0 w 11982450"/>
                <a:gd name="connsiteY0" fmla="*/ 0 h 6362700"/>
                <a:gd name="connsiteX1" fmla="*/ 11982450 w 11982450"/>
                <a:gd name="connsiteY1" fmla="*/ 0 h 6362700"/>
                <a:gd name="connsiteX2" fmla="*/ 11982450 w 11982450"/>
                <a:gd name="connsiteY2" fmla="*/ 6362700 h 6362700"/>
                <a:gd name="connsiteX3" fmla="*/ 0 w 11982450"/>
                <a:gd name="connsiteY3" fmla="*/ 6362700 h 6362700"/>
              </a:gdLst>
              <a:ahLst/>
              <a:cxnLst>
                <a:cxn ang="0">
                  <a:pos x="connsiteX0" y="connsiteY0"/>
                </a:cxn>
                <a:cxn ang="0">
                  <a:pos x="connsiteX1" y="connsiteY1"/>
                </a:cxn>
                <a:cxn ang="0">
                  <a:pos x="connsiteX2" y="connsiteY2"/>
                </a:cxn>
                <a:cxn ang="0">
                  <a:pos x="connsiteX3" y="connsiteY3"/>
                </a:cxn>
              </a:cxnLst>
              <a:rect l="l" t="t" r="r" b="b"/>
              <a:pathLst>
                <a:path w="11982450" h="6362700">
                  <a:moveTo>
                    <a:pt x="0" y="0"/>
                  </a:moveTo>
                  <a:lnTo>
                    <a:pt x="11982450" y="0"/>
                  </a:lnTo>
                  <a:lnTo>
                    <a:pt x="11982450" y="6362700"/>
                  </a:lnTo>
                  <a:lnTo>
                    <a:pt x="0" y="6362700"/>
                  </a:lnTo>
                  <a:close/>
                </a:path>
              </a:pathLst>
            </a:custGeom>
          </p:spPr>
        </p:pic>
      </p:grpSp>
      <p:sp>
        <p:nvSpPr>
          <p:cNvPr id="2" name="Title 1"/>
          <p:cNvSpPr>
            <a:spLocks noGrp="1"/>
          </p:cNvSpPr>
          <p:nvPr>
            <p:ph type="title" hasCustomPrompt="1"/>
          </p:nvPr>
        </p:nvSpPr>
        <p:spPr>
          <a:xfrm>
            <a:off x="6076950" y="2441601"/>
            <a:ext cx="5435600" cy="987399"/>
          </a:xfrm>
        </p:spPr>
        <p:txBody>
          <a:bodyPr anchor="b">
            <a:normAutofit/>
          </a:bodyPr>
          <a:lstStyle>
            <a:lvl1pPr>
              <a:defRPr sz="2800"/>
            </a:lvl1pPr>
          </a:lstStyle>
          <a:p>
            <a:r>
              <a:rPr lang="en-US" altLang="zh-CN"/>
              <a:t>Click to add title</a:t>
            </a:r>
            <a:endParaRPr lang="en-US" dirty="0"/>
          </a:p>
        </p:txBody>
      </p:sp>
      <p:sp>
        <p:nvSpPr>
          <p:cNvPr id="3" name="Text Placeholder 2"/>
          <p:cNvSpPr>
            <a:spLocks noGrp="1"/>
          </p:cNvSpPr>
          <p:nvPr>
            <p:ph type="body" idx="1" hasCustomPrompt="1"/>
          </p:nvPr>
        </p:nvSpPr>
        <p:spPr>
          <a:xfrm>
            <a:off x="6083300" y="3429000"/>
            <a:ext cx="5435600" cy="2705100"/>
          </a:xfrm>
        </p:spPr>
        <p:txBody>
          <a:bodyPr>
            <a:normAutofit/>
          </a:bodyPr>
          <a:lstStyle>
            <a:lvl1pPr marL="0" indent="0">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dirty="0"/>
          </a:p>
        </p:txBody>
      </p:sp>
      <p:sp>
        <p:nvSpPr>
          <p:cNvPr id="4" name="Date Placeholder 3"/>
          <p:cNvSpPr>
            <a:spLocks noGrp="1"/>
          </p:cNvSpPr>
          <p:nvPr>
            <p:ph type="dt" sz="half" idx="10"/>
          </p:nvPr>
        </p:nvSpPr>
        <p:spPr/>
        <p:txBody>
          <a:bodyPr/>
          <a:lstStyle/>
          <a:p>
            <a:fld id="{43A25592-9C3F-48AB-9A3F-F2A64B129A6F}"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ltLang="zh-CN"/>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r="1719" b="7222"/>
            <a:stretch>
              <a:fillRect/>
            </a:stretch>
          </p:blipFill>
          <p:spPr>
            <a:xfrm>
              <a:off x="209550" y="495300"/>
              <a:ext cx="11982450" cy="6362700"/>
            </a:xfrm>
            <a:custGeom>
              <a:avLst/>
              <a:gdLst>
                <a:gd name="connsiteX0" fmla="*/ 0 w 11982450"/>
                <a:gd name="connsiteY0" fmla="*/ 0 h 6362700"/>
                <a:gd name="connsiteX1" fmla="*/ 11982450 w 11982450"/>
                <a:gd name="connsiteY1" fmla="*/ 0 h 6362700"/>
                <a:gd name="connsiteX2" fmla="*/ 11982450 w 11982450"/>
                <a:gd name="connsiteY2" fmla="*/ 6362700 h 6362700"/>
                <a:gd name="connsiteX3" fmla="*/ 0 w 11982450"/>
                <a:gd name="connsiteY3" fmla="*/ 6362700 h 6362700"/>
              </a:gdLst>
              <a:ahLst/>
              <a:cxnLst>
                <a:cxn ang="0">
                  <a:pos x="connsiteX0" y="connsiteY0"/>
                </a:cxn>
                <a:cxn ang="0">
                  <a:pos x="connsiteX1" y="connsiteY1"/>
                </a:cxn>
                <a:cxn ang="0">
                  <a:pos x="connsiteX2" y="connsiteY2"/>
                </a:cxn>
                <a:cxn ang="0">
                  <a:pos x="connsiteX3" y="connsiteY3"/>
                </a:cxn>
              </a:cxnLst>
              <a:rect l="l" t="t" r="r" b="b"/>
              <a:pathLst>
                <a:path w="11982450" h="6362700">
                  <a:moveTo>
                    <a:pt x="0" y="0"/>
                  </a:moveTo>
                  <a:lnTo>
                    <a:pt x="11982450" y="0"/>
                  </a:lnTo>
                  <a:lnTo>
                    <a:pt x="11982450" y="6362700"/>
                  </a:lnTo>
                  <a:lnTo>
                    <a:pt x="0" y="6362700"/>
                  </a:lnTo>
                  <a:close/>
                </a:path>
              </a:pathLst>
            </a:custGeom>
          </p:spPr>
        </p:pic>
      </p:grpSp>
      <p:sp>
        <p:nvSpPr>
          <p:cNvPr id="2" name="Title 1"/>
          <p:cNvSpPr>
            <a:spLocks noGrp="1"/>
          </p:cNvSpPr>
          <p:nvPr>
            <p:ph type="title" hasCustomPrompt="1"/>
          </p:nvPr>
        </p:nvSpPr>
        <p:spPr>
          <a:xfrm>
            <a:off x="660400" y="2145498"/>
            <a:ext cx="9652000" cy="2118048"/>
          </a:xfrm>
        </p:spPr>
        <p:txBody>
          <a:bodyPr anchor="ctr">
            <a:normAutofit/>
          </a:bodyPr>
          <a:lstStyle>
            <a:lvl1pPr>
              <a:defRPr sz="6600"/>
            </a:lvl1pPr>
          </a:lstStyle>
          <a:p>
            <a:r>
              <a:rPr lang="en-US" altLang="zh-CN"/>
              <a:t>Click to add title</a:t>
            </a:r>
            <a:endParaRPr lang="en-US" dirty="0"/>
          </a:p>
        </p:txBody>
      </p:sp>
      <p:sp>
        <p:nvSpPr>
          <p:cNvPr id="4" name="Text Placeholder 3"/>
          <p:cNvSpPr>
            <a:spLocks noGrp="1"/>
          </p:cNvSpPr>
          <p:nvPr>
            <p:ph type="body" sz="quarter" idx="13" hasCustomPrompt="1"/>
          </p:nvPr>
        </p:nvSpPr>
        <p:spPr>
          <a:xfrm>
            <a:off x="660400" y="5570220"/>
            <a:ext cx="4517887" cy="274320"/>
          </a:xfrm>
        </p:spPr>
        <p:txBody>
          <a:bodyPr anchor="ctr">
            <a:noAutofit/>
          </a:bodyPr>
          <a:lstStyle>
            <a:lvl1pPr marL="0" indent="0" algn="l">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660400" y="5844540"/>
            <a:ext cx="4517887" cy="274320"/>
          </a:xfrm>
        </p:spPr>
        <p:txBody>
          <a:bodyPr anchor="ctr">
            <a:noAutofit/>
          </a:bodyPr>
          <a:lstStyle>
            <a:lvl1pPr marL="0" indent="0" algn="l">
              <a:lnSpc>
                <a:spcPct val="100000"/>
              </a:lnSpc>
              <a:spcBef>
                <a:spcPts val="0"/>
              </a:spcBef>
              <a:buNone/>
              <a:defRPr lang="en-US" sz="1200" dirty="0">
                <a:solidFill>
                  <a:schemeClr val="tx1"/>
                </a:solidFill>
              </a:defRPr>
            </a:lvl1pPr>
          </a:lstStyle>
          <a:p>
            <a:pPr lvl="0"/>
            <a:r>
              <a:rPr lang="en-US" altLang="zh-CN"/>
              <a:t>www.islide.cc</a:t>
            </a:r>
            <a:endParaRPr lang="en-US" dirty="0"/>
          </a:p>
        </p:txBody>
      </p:sp>
    </p:spTree>
  </p:cSld>
  <p:clrMapOvr>
    <a:masterClrMapping/>
  </p:clrMapOvr>
  <p:hf sldNum="0"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428BAC-D2C5-4D39-B8EA-F1B35728C2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9861"/>
          <a:stretch/>
        </p:blipFill>
        <p:spPr>
          <a:xfrm>
            <a:off x="1" y="1"/>
            <a:ext cx="12192000" cy="6858000"/>
          </a:xfrm>
          <a:prstGeom prst="rect">
            <a:avLst/>
          </a:prstGeom>
        </p:spPr>
      </p:pic>
      <p:sp>
        <p:nvSpPr>
          <p:cNvPr id="15" name="íŝļiďé">
            <a:extLst>
              <a:ext uri="{FF2B5EF4-FFF2-40B4-BE49-F238E27FC236}">
                <a16:creationId xmlns:a16="http://schemas.microsoft.com/office/drawing/2014/main" id="{45A18937-BCCE-4515-86B9-4418F8BF4141}"/>
              </a:ext>
            </a:extLst>
          </p:cNvPr>
          <p:cNvSpPr/>
          <p:nvPr userDrawn="1"/>
        </p:nvSpPr>
        <p:spPr>
          <a:xfrm>
            <a:off x="1" y="5660571"/>
            <a:ext cx="4383314" cy="11974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ïšľïḍè">
            <a:extLst>
              <a:ext uri="{FF2B5EF4-FFF2-40B4-BE49-F238E27FC236}">
                <a16:creationId xmlns:a16="http://schemas.microsoft.com/office/drawing/2014/main" id="{5C5A1D72-D97D-4BE5-B6FD-47DDABF64352}"/>
              </a:ext>
            </a:extLst>
          </p:cNvPr>
          <p:cNvSpPr/>
          <p:nvPr userDrawn="1"/>
        </p:nvSpPr>
        <p:spPr>
          <a:xfrm>
            <a:off x="4383315" y="5660571"/>
            <a:ext cx="7808685" cy="1197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866601" y="2706410"/>
            <a:ext cx="7106521" cy="517296"/>
          </a:xfrm>
          <a:prstGeom prst="roundRect">
            <a:avLst>
              <a:gd name="adj" fmla="val 0"/>
            </a:avLst>
          </a:prstGeom>
          <a:noFill/>
          <a:ln>
            <a:noFill/>
          </a:ln>
        </p:spPr>
        <p:txBody>
          <a:bodyPr vert="horz" lIns="91440" tIns="45720" rIns="91440" bIns="45720" rtlCol="0" anchor="ctr">
            <a:noAutofit/>
          </a:bodyPr>
          <a:lstStyle>
            <a:lvl1pPr marL="0" indent="0" algn="l">
              <a:spcBef>
                <a:spcPts val="0"/>
              </a:spcBef>
              <a:buNone/>
              <a:defRPr lang="zh-CN" altLang="en-US" sz="3200" b="1">
                <a:solidFill>
                  <a:srgbClr val="161716"/>
                </a:solidFill>
              </a:defRPr>
            </a:lvl1pPr>
          </a:lstStyle>
          <a:p>
            <a:pPr marL="228600" lvl="0" indent="-228600" defTabSz="914354"/>
            <a:r>
              <a:rPr lang="en-US" altLang="zh-CN" dirty="0"/>
              <a:t>Click to edit Master subtitle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8743952" y="6011047"/>
            <a:ext cx="2787650" cy="345367"/>
          </a:xfrm>
        </p:spPr>
        <p:txBody>
          <a:bodyPr vert="horz" lIns="91440" tIns="45720" rIns="91440" bIns="45720" rtlCol="0" anchor="ctr">
            <a:normAutofit/>
          </a:bodyPr>
          <a:lstStyle>
            <a:lvl1pPr marL="0" indent="0" algn="r">
              <a:buNone/>
              <a:defRPr lang="en-US" altLang="zh-CN" sz="1200" b="0" smtClean="0">
                <a:solidFill>
                  <a:srgbClr val="161716"/>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6011047"/>
            <a:ext cx="2787650" cy="345367"/>
          </a:xfrm>
        </p:spPr>
        <p:txBody>
          <a:bodyPr vert="horz" lIns="91440" tIns="45720" rIns="91440" bIns="45720" rtlCol="0" anchor="ctr">
            <a:normAutofit/>
          </a:bodyPr>
          <a:lstStyle>
            <a:lvl1pPr marL="0" indent="0" algn="l">
              <a:buNone/>
              <a:defRPr lang="en-US" altLang="zh-CN" sz="1200" b="0" smtClean="0">
                <a:solidFill>
                  <a:schemeClr val="bg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rgbClr val="161716"/>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846335" y="1785619"/>
            <a:ext cx="9591206" cy="923330"/>
          </a:xfrm>
        </p:spPr>
        <p:txBody>
          <a:bodyPr vert="horz" wrap="square" lIns="91440" tIns="45720" rIns="91440" bIns="45720" rtlCol="0" anchor="ctr">
            <a:spAutoFit/>
          </a:bodyPr>
          <a:lstStyle>
            <a:lvl1pPr algn="l">
              <a:defRPr lang="zh-CN" altLang="en-US" sz="6000" b="1" dirty="0">
                <a:solidFill>
                  <a:schemeClr val="accent2"/>
                </a:solidFill>
              </a:defRPr>
            </a:lvl1pPr>
          </a:lstStyle>
          <a:p>
            <a:pPr lvl="0" defTabSz="914354"/>
            <a:r>
              <a:rPr lang="en-US" altLang="zh-CN" dirty="0"/>
              <a:t>Click</a:t>
            </a:r>
            <a:endParaRPr lang="zh-CN" altLang="en-US" dirty="0"/>
          </a:p>
        </p:txBody>
      </p:sp>
    </p:spTree>
    <p:extLst>
      <p:ext uri="{BB962C8B-B14F-4D97-AF65-F5344CB8AC3E}">
        <p14:creationId xmlns:p14="http://schemas.microsoft.com/office/powerpoint/2010/main" val="125331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3BC5AEBE-086C-4980-A4E1-E89EE17EFFB9}" type="datetime1">
              <a:rPr lang="zh-CN" altLang="en-US" smtClean="0"/>
              <a:t>2024/1/12</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05187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pPr/>
              <a:t>1/12/2024</a:t>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hf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2024/1/12</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246822575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r>
              <a:rPr lang="zh-CN" altLang="en-US" dirty="0"/>
              <a:t>照猫画虎</a:t>
            </a:r>
            <a:endParaRPr lang="en-US" dirty="0"/>
          </a:p>
        </p:txBody>
      </p:sp>
      <p:sp>
        <p:nvSpPr>
          <p:cNvPr id="5" name="Subtitle 4">
            <a:extLst>
              <a:ext uri="{FF2B5EF4-FFF2-40B4-BE49-F238E27FC236}">
                <a16:creationId xmlns:a16="http://schemas.microsoft.com/office/drawing/2014/main" id="{FEC47266-BDC5-AE9B-BF2E-B62F6C53A466}"/>
              </a:ext>
            </a:extLst>
          </p:cNvPr>
          <p:cNvSpPr>
            <a:spLocks noGrp="1"/>
          </p:cNvSpPr>
          <p:nvPr>
            <p:ph type="subTitle" idx="1"/>
          </p:nvPr>
        </p:nvSpPr>
        <p:spPr/>
        <p:txBody>
          <a:bodyPr/>
          <a:lstStyle/>
          <a:p>
            <a:r>
              <a:rPr lang="zh-CN" altLang="en-US"/>
              <a:t>之手</a:t>
            </a:r>
            <a:r>
              <a:rPr lang="zh-CN" altLang="en-US" dirty="0"/>
              <a:t>语</a:t>
            </a:r>
            <a:r>
              <a:rPr lang="zh-CN" altLang="en-US"/>
              <a:t>识别</a:t>
            </a:r>
            <a:r>
              <a:rPr lang="zh-CN" altLang="en-US" dirty="0"/>
              <a:t>系统</a:t>
            </a:r>
            <a:endParaRPr lang="en-US" dirty="0"/>
          </a:p>
        </p:txBody>
      </p:sp>
      <p:sp>
        <p:nvSpPr>
          <p:cNvPr id="9" name="Text Placeholder 8">
            <a:extLst>
              <a:ext uri="{FF2B5EF4-FFF2-40B4-BE49-F238E27FC236}">
                <a16:creationId xmlns:a16="http://schemas.microsoft.com/office/drawing/2014/main" id="{7CE50482-7BE8-8D17-9805-8BEEAB67BD74}"/>
              </a:ext>
            </a:extLst>
          </p:cNvPr>
          <p:cNvSpPr>
            <a:spLocks noGrp="1"/>
          </p:cNvSpPr>
          <p:nvPr>
            <p:ph type="body" sz="quarter" idx="13"/>
          </p:nvPr>
        </p:nvSpPr>
        <p:spPr>
          <a:xfrm>
            <a:off x="660400" y="4940867"/>
            <a:ext cx="4517887" cy="274320"/>
          </a:xfrm>
        </p:spPr>
        <p:txBody>
          <a:bodyPr>
            <a:noAutofit/>
          </a:bodyPr>
          <a:lstStyle/>
          <a:p>
            <a:r>
              <a:rPr lang="zh-CN" altLang="en-US" sz="1800" dirty="0"/>
              <a:t>张旭东 </a:t>
            </a:r>
            <a:r>
              <a:rPr lang="en-US" altLang="zh-CN" sz="1800" dirty="0"/>
              <a:t>2024.01.13</a:t>
            </a:r>
            <a:endParaRPr lang="en-US" sz="1800" dirty="0"/>
          </a:p>
        </p:txBody>
      </p:sp>
      <p:sp>
        <p:nvSpPr>
          <p:cNvPr id="10" name="Text Placeholder 9">
            <a:extLst>
              <a:ext uri="{FF2B5EF4-FFF2-40B4-BE49-F238E27FC236}">
                <a16:creationId xmlns:a16="http://schemas.microsoft.com/office/drawing/2014/main" id="{0EA732AD-2F52-0827-1163-6100BD5D485D}"/>
              </a:ext>
            </a:extLst>
          </p:cNvPr>
          <p:cNvSpPr>
            <a:spLocks noGrp="1"/>
          </p:cNvSpPr>
          <p:nvPr>
            <p:ph type="body" sz="quarter" idx="14"/>
          </p:nvPr>
        </p:nvSpPr>
        <p:spPr>
          <a:xfrm>
            <a:off x="660399" y="5453380"/>
            <a:ext cx="4517887" cy="274320"/>
          </a:xfrm>
        </p:spPr>
        <p:txBody>
          <a:bodyPr/>
          <a:lstStyle/>
          <a:p>
            <a:r>
              <a:rPr lang="zh-CN" altLang="en-US" dirty="0"/>
              <a:t>指导老师：游昌盛</a:t>
            </a:r>
            <a:endParaRPr lang="en-US" dirty="0"/>
          </a:p>
        </p:txBody>
      </p:sp>
    </p:spTree>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64FCC-5933-6E59-5552-E329458E4D5C}"/>
              </a:ext>
            </a:extLst>
          </p:cNvPr>
          <p:cNvSpPr>
            <a:spLocks noGrp="1"/>
          </p:cNvSpPr>
          <p:nvPr>
            <p:ph type="title"/>
          </p:nvPr>
        </p:nvSpPr>
        <p:spPr/>
        <p:txBody>
          <a:bodyPr>
            <a:normAutofit fontScale="90000"/>
          </a:bodyPr>
          <a:lstStyle/>
          <a:p>
            <a:r>
              <a:rPr lang="en-US" sz="6600" dirty="0"/>
              <a:t>03 </a:t>
            </a:r>
            <a:r>
              <a:rPr lang="zh-CN" altLang="en-US" sz="6600" dirty="0"/>
              <a:t>优化</a:t>
            </a:r>
            <a:endParaRPr lang="en-US" dirty="0"/>
          </a:p>
        </p:txBody>
      </p:sp>
    </p:spTree>
    <p:extLst>
      <p:ext uri="{BB962C8B-B14F-4D97-AF65-F5344CB8AC3E}">
        <p14:creationId xmlns:p14="http://schemas.microsoft.com/office/powerpoint/2010/main" val="1467167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24C0F-17B1-2B6F-C101-6FE189F39849}"/>
              </a:ext>
            </a:extLst>
          </p:cNvPr>
          <p:cNvSpPr>
            <a:spLocks noGrp="1"/>
          </p:cNvSpPr>
          <p:nvPr>
            <p:ph type="title"/>
          </p:nvPr>
        </p:nvSpPr>
        <p:spPr/>
        <p:txBody>
          <a:bodyPr/>
          <a:lstStyle/>
          <a:p>
            <a:r>
              <a:rPr lang="zh-CN" altLang="en-US" dirty="0"/>
              <a:t>模型</a:t>
            </a:r>
          </a:p>
        </p:txBody>
      </p:sp>
      <p:sp>
        <p:nvSpPr>
          <p:cNvPr id="3" name="灯片编号占位符 2">
            <a:extLst>
              <a:ext uri="{FF2B5EF4-FFF2-40B4-BE49-F238E27FC236}">
                <a16:creationId xmlns:a16="http://schemas.microsoft.com/office/drawing/2014/main" id="{2E502E0A-8CC0-964F-531A-EF22DF7FECA7}"/>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pic>
        <p:nvPicPr>
          <p:cNvPr id="5" name="图片 4" descr="ResNet-50 network architectures. It includes convolution block and ...">
            <a:extLst>
              <a:ext uri="{FF2B5EF4-FFF2-40B4-BE49-F238E27FC236}">
                <a16:creationId xmlns:a16="http://schemas.microsoft.com/office/drawing/2014/main" id="{8078194C-6752-6189-EEF8-26A9A3FA4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8821" y="1169783"/>
            <a:ext cx="6041658" cy="3071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BA05577C-1ED0-5D62-DF67-D9427B13437F}"/>
              </a:ext>
            </a:extLst>
          </p:cNvPr>
          <p:cNvPicPr>
            <a:picLocks noChangeAspect="1"/>
          </p:cNvPicPr>
          <p:nvPr/>
        </p:nvPicPr>
        <p:blipFill>
          <a:blip r:embed="rId4"/>
          <a:stretch>
            <a:fillRect/>
          </a:stretch>
        </p:blipFill>
        <p:spPr>
          <a:xfrm>
            <a:off x="2576945" y="4531933"/>
            <a:ext cx="7424194" cy="2014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9981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FADFC-AD5A-7123-6522-3669763E2EFA}"/>
              </a:ext>
            </a:extLst>
          </p:cNvPr>
          <p:cNvSpPr>
            <a:spLocks noGrp="1"/>
          </p:cNvSpPr>
          <p:nvPr>
            <p:ph type="title"/>
          </p:nvPr>
        </p:nvSpPr>
        <p:spPr/>
        <p:txBody>
          <a:bodyPr/>
          <a:lstStyle/>
          <a:p>
            <a:r>
              <a:rPr lang="zh-CN" altLang="en-US" dirty="0"/>
              <a:t>训练与测试效果</a:t>
            </a:r>
          </a:p>
        </p:txBody>
      </p:sp>
      <p:sp>
        <p:nvSpPr>
          <p:cNvPr id="3" name="灯片编号占位符 2">
            <a:extLst>
              <a:ext uri="{FF2B5EF4-FFF2-40B4-BE49-F238E27FC236}">
                <a16:creationId xmlns:a16="http://schemas.microsoft.com/office/drawing/2014/main" id="{29BFB2B0-7C38-ACB5-ED54-09A5A80172E3}"/>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pic>
        <p:nvPicPr>
          <p:cNvPr id="4" name="图片 3">
            <a:extLst>
              <a:ext uri="{FF2B5EF4-FFF2-40B4-BE49-F238E27FC236}">
                <a16:creationId xmlns:a16="http://schemas.microsoft.com/office/drawing/2014/main" id="{288337CE-3CD7-B81A-0ED8-C001E5E3AD86}"/>
              </a:ext>
            </a:extLst>
          </p:cNvPr>
          <p:cNvPicPr>
            <a:picLocks noChangeAspect="1"/>
          </p:cNvPicPr>
          <p:nvPr/>
        </p:nvPicPr>
        <p:blipFill>
          <a:blip r:embed="rId3"/>
          <a:stretch>
            <a:fillRect/>
          </a:stretch>
        </p:blipFill>
        <p:spPr>
          <a:xfrm>
            <a:off x="922308" y="1550410"/>
            <a:ext cx="4426055" cy="3083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863062D4-BD5C-A9D4-9155-599C9C36B5A9}"/>
              </a:ext>
            </a:extLst>
          </p:cNvPr>
          <p:cNvPicPr>
            <a:picLocks noChangeAspect="1"/>
          </p:cNvPicPr>
          <p:nvPr/>
        </p:nvPicPr>
        <p:blipFill>
          <a:blip r:embed="rId4"/>
          <a:stretch>
            <a:fillRect/>
          </a:stretch>
        </p:blipFill>
        <p:spPr>
          <a:xfrm>
            <a:off x="6578245" y="1550411"/>
            <a:ext cx="4558414" cy="3083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446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64FCC-5933-6E59-5552-E329458E4D5C}"/>
              </a:ext>
            </a:extLst>
          </p:cNvPr>
          <p:cNvSpPr>
            <a:spLocks noGrp="1"/>
          </p:cNvSpPr>
          <p:nvPr>
            <p:ph type="title"/>
          </p:nvPr>
        </p:nvSpPr>
        <p:spPr>
          <a:xfrm>
            <a:off x="4956464" y="2441601"/>
            <a:ext cx="6556086" cy="987399"/>
          </a:xfrm>
        </p:spPr>
        <p:txBody>
          <a:bodyPr>
            <a:normAutofit fontScale="90000"/>
          </a:bodyPr>
          <a:lstStyle/>
          <a:p>
            <a:r>
              <a:rPr lang="en-US" sz="6600" dirty="0"/>
              <a:t>04 </a:t>
            </a:r>
            <a:r>
              <a:rPr lang="zh-CN" altLang="en-US" sz="6600" dirty="0"/>
              <a:t>部署与实时检测</a:t>
            </a:r>
            <a:endParaRPr lang="en-US" dirty="0"/>
          </a:p>
        </p:txBody>
      </p:sp>
    </p:spTree>
    <p:extLst>
      <p:ext uri="{BB962C8B-B14F-4D97-AF65-F5344CB8AC3E}">
        <p14:creationId xmlns:p14="http://schemas.microsoft.com/office/powerpoint/2010/main" val="156873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î$ḷïḋê"/>
        <p:cNvGrpSpPr/>
        <p:nvPr/>
      </p:nvGrpSpPr>
      <p:grpSpPr>
        <a:xfrm>
          <a:off x="0" y="0"/>
          <a:ext cx="0" cy="0"/>
          <a:chOff x="0" y="0"/>
          <a:chExt cx="0" cy="0"/>
        </a:xfrm>
      </p:grpSpPr>
      <p:sp>
        <p:nvSpPr>
          <p:cNvPr id="2" name="îšḻïḑê"/>
          <p:cNvSpPr>
            <a:spLocks noGrp="1"/>
          </p:cNvSpPr>
          <p:nvPr>
            <p:ph type="title"/>
          </p:nvPr>
        </p:nvSpPr>
        <p:spPr/>
        <p:txBody>
          <a:bodyPr/>
          <a:lstStyle/>
          <a:p>
            <a:r>
              <a:rPr lang="zh-CN" altLang="en-US" dirty="0"/>
              <a:t>手部图像的提取</a:t>
            </a:r>
          </a:p>
        </p:txBody>
      </p:sp>
      <p:sp>
        <p:nvSpPr>
          <p:cNvPr id="3" name="íṥliḑe"/>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F1DC1781-10B5-FD9D-7834-55CDAD75276F}"/>
              </a:ext>
            </a:extLst>
          </p:cNvPr>
          <p:cNvPicPr>
            <a:picLocks noChangeAspect="1"/>
          </p:cNvPicPr>
          <p:nvPr/>
        </p:nvPicPr>
        <p:blipFill>
          <a:blip r:embed="rId3"/>
          <a:stretch>
            <a:fillRect/>
          </a:stretch>
        </p:blipFill>
        <p:spPr>
          <a:xfrm>
            <a:off x="838763" y="2245473"/>
            <a:ext cx="7431838" cy="2659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a:extLst>
              <a:ext uri="{FF2B5EF4-FFF2-40B4-BE49-F238E27FC236}">
                <a16:creationId xmlns:a16="http://schemas.microsoft.com/office/drawing/2014/main" id="{28E5A766-03D4-A4CA-8A69-BA864D44C78F}"/>
              </a:ext>
            </a:extLst>
          </p:cNvPr>
          <p:cNvPicPr>
            <a:picLocks noChangeAspect="1"/>
          </p:cNvPicPr>
          <p:nvPr/>
        </p:nvPicPr>
        <p:blipFill>
          <a:blip r:embed="rId4"/>
          <a:stretch>
            <a:fillRect/>
          </a:stretch>
        </p:blipFill>
        <p:spPr>
          <a:xfrm>
            <a:off x="8763000" y="1916112"/>
            <a:ext cx="2438400" cy="3025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123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6A635-BFE9-79DB-08CE-CA5D103A0191}"/>
              </a:ext>
            </a:extLst>
          </p:cNvPr>
          <p:cNvSpPr>
            <a:spLocks noGrp="1"/>
          </p:cNvSpPr>
          <p:nvPr>
            <p:ph type="title"/>
          </p:nvPr>
        </p:nvSpPr>
        <p:spPr/>
        <p:txBody>
          <a:bodyPr/>
          <a:lstStyle/>
          <a:p>
            <a:r>
              <a:rPr lang="zh-CN" altLang="en-US" dirty="0"/>
              <a:t>实时测试</a:t>
            </a:r>
          </a:p>
        </p:txBody>
      </p:sp>
      <p:sp>
        <p:nvSpPr>
          <p:cNvPr id="3" name="灯片编号占位符 2">
            <a:extLst>
              <a:ext uri="{FF2B5EF4-FFF2-40B4-BE49-F238E27FC236}">
                <a16:creationId xmlns:a16="http://schemas.microsoft.com/office/drawing/2014/main" id="{35D9CD93-167D-FD72-D885-156B6FAFCD9C}"/>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pic>
        <p:nvPicPr>
          <p:cNvPr id="4" name="图片 3">
            <a:extLst>
              <a:ext uri="{FF2B5EF4-FFF2-40B4-BE49-F238E27FC236}">
                <a16:creationId xmlns:a16="http://schemas.microsoft.com/office/drawing/2014/main" id="{8B4EEBF8-0386-BD4A-CCD9-25A53187797F}"/>
              </a:ext>
            </a:extLst>
          </p:cNvPr>
          <p:cNvPicPr>
            <a:picLocks noChangeAspect="1"/>
          </p:cNvPicPr>
          <p:nvPr/>
        </p:nvPicPr>
        <p:blipFill>
          <a:blip r:embed="rId5"/>
          <a:stretch>
            <a:fillRect/>
          </a:stretch>
        </p:blipFill>
        <p:spPr>
          <a:xfrm>
            <a:off x="821748" y="1220961"/>
            <a:ext cx="3074842" cy="2295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0F6DCB5F-24A7-DCF7-3927-316604DCF804}"/>
              </a:ext>
            </a:extLst>
          </p:cNvPr>
          <p:cNvPicPr>
            <a:picLocks noChangeAspect="1"/>
          </p:cNvPicPr>
          <p:nvPr/>
        </p:nvPicPr>
        <p:blipFill>
          <a:blip r:embed="rId6"/>
          <a:stretch>
            <a:fillRect/>
          </a:stretch>
        </p:blipFill>
        <p:spPr>
          <a:xfrm>
            <a:off x="8295411" y="1241310"/>
            <a:ext cx="3139334" cy="2295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final">
            <a:hlinkClick r:id="" action="ppaction://media"/>
            <a:extLst>
              <a:ext uri="{FF2B5EF4-FFF2-40B4-BE49-F238E27FC236}">
                <a16:creationId xmlns:a16="http://schemas.microsoft.com/office/drawing/2014/main" id="{47256F4B-5FEF-B8A3-7A2F-DC2368F165C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5431" y="3203863"/>
            <a:ext cx="3768438" cy="282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87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FE43C-6009-55B7-3CD7-F576BE07EA00}"/>
              </a:ext>
            </a:extLst>
          </p:cNvPr>
          <p:cNvSpPr>
            <a:spLocks noGrp="1"/>
          </p:cNvSpPr>
          <p:nvPr>
            <p:ph type="title"/>
          </p:nvPr>
        </p:nvSpPr>
        <p:spPr/>
        <p:txBody>
          <a:bodyPr/>
          <a:lstStyle/>
          <a:p>
            <a:r>
              <a:rPr lang="zh-CN" altLang="en-US"/>
              <a:t>谢谢！</a:t>
            </a:r>
            <a:endParaRPr lang="en-US" dirty="0"/>
          </a:p>
        </p:txBody>
      </p:sp>
    </p:spTree>
    <p:extLst>
      <p:ext uri="{BB962C8B-B14F-4D97-AF65-F5344CB8AC3E}">
        <p14:creationId xmlns:p14="http://schemas.microsoft.com/office/powerpoint/2010/main" val="404479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24AA1-09D7-EC3A-301E-028F418A25B3}"/>
              </a:ext>
            </a:extLst>
          </p:cNvPr>
          <p:cNvSpPr>
            <a:spLocks noGrp="1"/>
          </p:cNvSpPr>
          <p:nvPr>
            <p:ph type="title"/>
          </p:nvPr>
        </p:nvSpPr>
        <p:spPr/>
        <p:txBody>
          <a:bodyPr/>
          <a:lstStyle/>
          <a:p>
            <a:r>
              <a:rPr lang="zh-CN" altLang="en-US" dirty="0"/>
              <a:t>目录</a:t>
            </a:r>
            <a:endParaRPr lang="en-US" dirty="0"/>
          </a:p>
        </p:txBody>
      </p:sp>
      <p:sp>
        <p:nvSpPr>
          <p:cNvPr id="5" name="Text Placeholder 4">
            <a:extLst>
              <a:ext uri="{FF2B5EF4-FFF2-40B4-BE49-F238E27FC236}">
                <a16:creationId xmlns:a16="http://schemas.microsoft.com/office/drawing/2014/main" id="{94C7ACB6-4040-4F8E-DAE4-CD916FCA3B1A}"/>
              </a:ext>
            </a:extLst>
          </p:cNvPr>
          <p:cNvSpPr>
            <a:spLocks noGrp="1"/>
          </p:cNvSpPr>
          <p:nvPr>
            <p:ph sz="quarter" idx="1"/>
          </p:nvPr>
        </p:nvSpPr>
        <p:spPr/>
        <p:txBody>
          <a:bodyPr>
            <a:normAutofit/>
          </a:bodyPr>
          <a:lstStyle/>
          <a:p>
            <a:r>
              <a:rPr lang="zh-CN" altLang="en-US" sz="3200" dirty="0"/>
              <a:t>背景</a:t>
            </a:r>
            <a:endParaRPr lang="en-US" sz="3200" dirty="0"/>
          </a:p>
          <a:p>
            <a:endParaRPr lang="en-US" sz="3200" dirty="0"/>
          </a:p>
          <a:p>
            <a:r>
              <a:rPr lang="zh-CN" altLang="en-US" sz="3200" dirty="0"/>
              <a:t>解决方案</a:t>
            </a:r>
            <a:endParaRPr lang="en-US" sz="3200" dirty="0"/>
          </a:p>
          <a:p>
            <a:endParaRPr lang="en-US" sz="3200" dirty="0"/>
          </a:p>
          <a:p>
            <a:r>
              <a:rPr lang="zh-CN" altLang="en-US" sz="3200" dirty="0"/>
              <a:t>优化</a:t>
            </a:r>
            <a:endParaRPr lang="en-US" sz="3200" dirty="0"/>
          </a:p>
          <a:p>
            <a:endParaRPr lang="en-US" sz="3200" dirty="0"/>
          </a:p>
          <a:p>
            <a:r>
              <a:rPr lang="zh-CN" altLang="en-US" sz="3200" dirty="0"/>
              <a:t>部署与实时检测</a:t>
            </a:r>
            <a:endParaRPr lang="en-US" sz="3200" dirty="0"/>
          </a:p>
        </p:txBody>
      </p:sp>
    </p:spTree>
    <p:extLst>
      <p:ext uri="{BB962C8B-B14F-4D97-AF65-F5344CB8AC3E}">
        <p14:creationId xmlns:p14="http://schemas.microsoft.com/office/powerpoint/2010/main" val="3361711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64FCC-5933-6E59-5552-E329458E4D5C}"/>
              </a:ext>
            </a:extLst>
          </p:cNvPr>
          <p:cNvSpPr>
            <a:spLocks noGrp="1"/>
          </p:cNvSpPr>
          <p:nvPr>
            <p:ph type="title"/>
          </p:nvPr>
        </p:nvSpPr>
        <p:spPr/>
        <p:txBody>
          <a:bodyPr>
            <a:normAutofit fontScale="90000"/>
          </a:bodyPr>
          <a:lstStyle/>
          <a:p>
            <a:r>
              <a:rPr lang="en-US" sz="6600" dirty="0"/>
              <a:t>01 </a:t>
            </a:r>
            <a:r>
              <a:rPr lang="zh-CN" altLang="en-US" sz="6600" dirty="0"/>
              <a:t>背景</a:t>
            </a:r>
            <a:endParaRPr lang="en-US" dirty="0"/>
          </a:p>
        </p:txBody>
      </p:sp>
    </p:spTree>
    <p:extLst>
      <p:ext uri="{BB962C8B-B14F-4D97-AF65-F5344CB8AC3E}">
        <p14:creationId xmlns:p14="http://schemas.microsoft.com/office/powerpoint/2010/main" val="27081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î$ḷïḋê"/>
        <p:cNvGrpSpPr/>
        <p:nvPr/>
      </p:nvGrpSpPr>
      <p:grpSpPr>
        <a:xfrm>
          <a:off x="0" y="0"/>
          <a:ext cx="0" cy="0"/>
          <a:chOff x="0" y="0"/>
          <a:chExt cx="0" cy="0"/>
        </a:xfrm>
      </p:grpSpPr>
      <p:sp>
        <p:nvSpPr>
          <p:cNvPr id="2" name="îšḻïḑê"/>
          <p:cNvSpPr>
            <a:spLocks noGrp="1"/>
          </p:cNvSpPr>
          <p:nvPr>
            <p:ph type="title"/>
          </p:nvPr>
        </p:nvSpPr>
        <p:spPr/>
        <p:txBody>
          <a:bodyPr/>
          <a:lstStyle/>
          <a:p>
            <a:r>
              <a:rPr lang="zh-CN" altLang="en-US" dirty="0"/>
              <a:t>背景</a:t>
            </a:r>
          </a:p>
        </p:txBody>
      </p:sp>
      <p:sp>
        <p:nvSpPr>
          <p:cNvPr id="3" name="íṥliḑe"/>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35F8FF1F-3E1E-9F71-7689-0678B381C66A}"/>
              </a:ext>
            </a:extLst>
          </p:cNvPr>
          <p:cNvPicPr>
            <a:picLocks noChangeAspect="1"/>
          </p:cNvPicPr>
          <p:nvPr/>
        </p:nvPicPr>
        <p:blipFill>
          <a:blip r:embed="rId3"/>
          <a:stretch>
            <a:fillRect/>
          </a:stretch>
        </p:blipFill>
        <p:spPr>
          <a:xfrm>
            <a:off x="797791" y="1600791"/>
            <a:ext cx="5159889" cy="3009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文本框 3">
            <a:extLst>
              <a:ext uri="{FF2B5EF4-FFF2-40B4-BE49-F238E27FC236}">
                <a16:creationId xmlns:a16="http://schemas.microsoft.com/office/drawing/2014/main" id="{9F0F8CC4-81D2-8077-B979-21891A849A75}"/>
              </a:ext>
            </a:extLst>
          </p:cNvPr>
          <p:cNvSpPr txBox="1"/>
          <p:nvPr/>
        </p:nvSpPr>
        <p:spPr>
          <a:xfrm>
            <a:off x="6023665" y="2721020"/>
            <a:ext cx="789709" cy="769441"/>
          </a:xfrm>
          <a:prstGeom prst="rect">
            <a:avLst/>
          </a:prstGeom>
          <a:noFill/>
        </p:spPr>
        <p:txBody>
          <a:bodyPr wrap="square" rtlCol="0">
            <a:spAutoFit/>
          </a:bodyPr>
          <a:lstStyle/>
          <a:p>
            <a:r>
              <a:rPr lang="zh-CN" altLang="en-US" sz="4400" dirty="0"/>
              <a:t>＋</a:t>
            </a:r>
          </a:p>
        </p:txBody>
      </p:sp>
      <p:pic>
        <p:nvPicPr>
          <p:cNvPr id="1026" name="Picture 2" descr="国家通用手语技能大赛报名开始啦！下一个最美手语人就是你！_政务_澎湃新闻-The Paper">
            <a:extLst>
              <a:ext uri="{FF2B5EF4-FFF2-40B4-BE49-F238E27FC236}">
                <a16:creationId xmlns:a16="http://schemas.microsoft.com/office/drawing/2014/main" id="{4234F707-ACD5-4721-B01E-77B826851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359" y="1600791"/>
            <a:ext cx="4514850" cy="3009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4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13D0-FF22-132B-A310-59F5349A91CC}"/>
              </a:ext>
            </a:extLst>
          </p:cNvPr>
          <p:cNvSpPr>
            <a:spLocks noGrp="1"/>
          </p:cNvSpPr>
          <p:nvPr>
            <p:ph type="title"/>
          </p:nvPr>
        </p:nvSpPr>
        <p:spPr/>
        <p:txBody>
          <a:bodyPr/>
          <a:lstStyle/>
          <a:p>
            <a:r>
              <a:rPr lang="zh-CN" altLang="en-US" dirty="0"/>
              <a:t>背景</a:t>
            </a:r>
          </a:p>
        </p:txBody>
      </p:sp>
      <p:sp>
        <p:nvSpPr>
          <p:cNvPr id="3" name="灯片编号占位符 2">
            <a:extLst>
              <a:ext uri="{FF2B5EF4-FFF2-40B4-BE49-F238E27FC236}">
                <a16:creationId xmlns:a16="http://schemas.microsoft.com/office/drawing/2014/main" id="{6D0C2FF0-DD78-36CF-962F-F1613E0068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grpSp>
        <p:nvGrpSpPr>
          <p:cNvPr id="210" name="i$1iḓ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B084B2-545D-2BD3-CE56-3F81E4BD37C1}"/>
              </a:ext>
            </a:extLst>
          </p:cNvPr>
          <p:cNvGrpSpPr>
            <a:grpSpLocks noChangeAspect="1"/>
          </p:cNvGrpSpPr>
          <p:nvPr/>
        </p:nvGrpSpPr>
        <p:grpSpPr>
          <a:xfrm>
            <a:off x="2462158" y="2478900"/>
            <a:ext cx="8998794" cy="2509800"/>
            <a:chOff x="2520106" y="1983167"/>
            <a:chExt cx="8998794" cy="2509800"/>
          </a:xfrm>
        </p:grpSpPr>
        <p:cxnSp>
          <p:nvCxnSpPr>
            <p:cNvPr id="211" name="ïşḻíḓe">
              <a:extLst>
                <a:ext uri="{FF2B5EF4-FFF2-40B4-BE49-F238E27FC236}">
                  <a16:creationId xmlns:a16="http://schemas.microsoft.com/office/drawing/2014/main" id="{F251755E-773E-C5BD-A2AB-BBBC5F359D19}"/>
                </a:ext>
              </a:extLst>
            </p:cNvPr>
            <p:cNvCxnSpPr/>
            <p:nvPr/>
          </p:nvCxnSpPr>
          <p:spPr>
            <a:xfrm>
              <a:off x="4243945" y="3239781"/>
              <a:ext cx="72749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2" name="iś1ïḍê">
              <a:extLst>
                <a:ext uri="{FF2B5EF4-FFF2-40B4-BE49-F238E27FC236}">
                  <a16:creationId xmlns:a16="http://schemas.microsoft.com/office/drawing/2014/main" id="{464C56DB-58FF-7A8A-3952-70AB21ECD758}"/>
                </a:ext>
              </a:extLst>
            </p:cNvPr>
            <p:cNvCxnSpPr/>
            <p:nvPr/>
          </p:nvCxnSpPr>
          <p:spPr>
            <a:xfrm>
              <a:off x="3661406" y="4492967"/>
              <a:ext cx="78574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14" name="ïṩľîdê">
              <a:extLst>
                <a:ext uri="{FF2B5EF4-FFF2-40B4-BE49-F238E27FC236}">
                  <a16:creationId xmlns:a16="http://schemas.microsoft.com/office/drawing/2014/main" id="{04A254A7-5B87-12CE-4264-A802065F7B72}"/>
                </a:ext>
              </a:extLst>
            </p:cNvPr>
            <p:cNvGrpSpPr/>
            <p:nvPr/>
          </p:nvGrpSpPr>
          <p:grpSpPr>
            <a:xfrm>
              <a:off x="2520106" y="1983167"/>
              <a:ext cx="1816561" cy="1645157"/>
              <a:chOff x="2520106" y="1983167"/>
              <a:chExt cx="1816561" cy="1645157"/>
            </a:xfrm>
          </p:grpSpPr>
          <p:sp>
            <p:nvSpPr>
              <p:cNvPr id="230" name="íśľïḍê">
                <a:extLst>
                  <a:ext uri="{FF2B5EF4-FFF2-40B4-BE49-F238E27FC236}">
                    <a16:creationId xmlns:a16="http://schemas.microsoft.com/office/drawing/2014/main" id="{5E8FDC65-FCF3-3A8C-96F1-2FC9CBDCA8CE}"/>
                  </a:ext>
                </a:extLst>
              </p:cNvPr>
              <p:cNvSpPr/>
              <p:nvPr/>
            </p:nvSpPr>
            <p:spPr>
              <a:xfrm rot="13487920">
                <a:off x="3316826" y="1983167"/>
                <a:ext cx="1019841" cy="1645157"/>
              </a:xfrm>
              <a:custGeom>
                <a:avLst/>
                <a:gdLst/>
                <a:ahLst/>
                <a:cxnLst>
                  <a:cxn ang="0">
                    <a:pos x="wd2" y="hd2"/>
                  </a:cxn>
                  <a:cxn ang="5400000">
                    <a:pos x="wd2" y="hd2"/>
                  </a:cxn>
                  <a:cxn ang="10800000">
                    <a:pos x="wd2" y="hd2"/>
                  </a:cxn>
                  <a:cxn ang="16200000">
                    <a:pos x="wd2" y="hd2"/>
                  </a:cxn>
                </a:cxnLst>
                <a:rect l="0" t="0" r="r" b="b"/>
                <a:pathLst>
                  <a:path w="21600" h="21600" extrusionOk="0">
                    <a:moveTo>
                      <a:pt x="12005" y="17497"/>
                    </a:moveTo>
                    <a:cubicBezTo>
                      <a:pt x="12005" y="17385"/>
                      <a:pt x="11859" y="17294"/>
                      <a:pt x="11678" y="17294"/>
                    </a:cubicBezTo>
                    <a:cubicBezTo>
                      <a:pt x="11497" y="17294"/>
                      <a:pt x="11351" y="17385"/>
                      <a:pt x="11351" y="17497"/>
                    </a:cubicBezTo>
                    <a:cubicBezTo>
                      <a:pt x="11351" y="17610"/>
                      <a:pt x="11497" y="17701"/>
                      <a:pt x="11678" y="17701"/>
                    </a:cubicBezTo>
                    <a:cubicBezTo>
                      <a:pt x="11859" y="17700"/>
                      <a:pt x="12005" y="17609"/>
                      <a:pt x="12005" y="17497"/>
                    </a:cubicBezTo>
                    <a:close/>
                    <a:moveTo>
                      <a:pt x="11681" y="21600"/>
                    </a:moveTo>
                    <a:cubicBezTo>
                      <a:pt x="11862" y="21600"/>
                      <a:pt x="12008" y="21509"/>
                      <a:pt x="12008" y="21396"/>
                    </a:cubicBezTo>
                    <a:cubicBezTo>
                      <a:pt x="12008" y="21284"/>
                      <a:pt x="11862" y="21193"/>
                      <a:pt x="11681" y="21193"/>
                    </a:cubicBezTo>
                    <a:cubicBezTo>
                      <a:pt x="11500" y="21193"/>
                      <a:pt x="11354" y="21284"/>
                      <a:pt x="11354" y="21397"/>
                    </a:cubicBezTo>
                    <a:cubicBezTo>
                      <a:pt x="11354" y="21509"/>
                      <a:pt x="11501" y="21600"/>
                      <a:pt x="11681" y="21600"/>
                    </a:cubicBezTo>
                    <a:close/>
                    <a:moveTo>
                      <a:pt x="655" y="10482"/>
                    </a:moveTo>
                    <a:cubicBezTo>
                      <a:pt x="654" y="10370"/>
                      <a:pt x="508" y="10279"/>
                      <a:pt x="327" y="10279"/>
                    </a:cubicBezTo>
                    <a:cubicBezTo>
                      <a:pt x="146" y="10279"/>
                      <a:pt x="0" y="10370"/>
                      <a:pt x="0" y="10482"/>
                    </a:cubicBezTo>
                    <a:cubicBezTo>
                      <a:pt x="0" y="10595"/>
                      <a:pt x="147" y="10685"/>
                      <a:pt x="327" y="10685"/>
                    </a:cubicBezTo>
                    <a:cubicBezTo>
                      <a:pt x="508" y="10685"/>
                      <a:pt x="655" y="10594"/>
                      <a:pt x="655" y="10482"/>
                    </a:cubicBezTo>
                    <a:close/>
                    <a:moveTo>
                      <a:pt x="11996" y="5692"/>
                    </a:moveTo>
                    <a:cubicBezTo>
                      <a:pt x="11996" y="5579"/>
                      <a:pt x="11849" y="5488"/>
                      <a:pt x="11669" y="5489"/>
                    </a:cubicBezTo>
                    <a:cubicBezTo>
                      <a:pt x="11488" y="5489"/>
                      <a:pt x="11341" y="5580"/>
                      <a:pt x="11342" y="5692"/>
                    </a:cubicBezTo>
                    <a:cubicBezTo>
                      <a:pt x="11342" y="5804"/>
                      <a:pt x="11488" y="5895"/>
                      <a:pt x="11669" y="5895"/>
                    </a:cubicBezTo>
                    <a:cubicBezTo>
                      <a:pt x="11850" y="5895"/>
                      <a:pt x="11996" y="5804"/>
                      <a:pt x="11996" y="5692"/>
                    </a:cubicBezTo>
                    <a:close/>
                    <a:moveTo>
                      <a:pt x="11991" y="203"/>
                    </a:moveTo>
                    <a:cubicBezTo>
                      <a:pt x="11992" y="91"/>
                      <a:pt x="11845" y="0"/>
                      <a:pt x="11664" y="0"/>
                    </a:cubicBezTo>
                    <a:cubicBezTo>
                      <a:pt x="11484" y="0"/>
                      <a:pt x="11337" y="91"/>
                      <a:pt x="11338" y="204"/>
                    </a:cubicBezTo>
                    <a:cubicBezTo>
                      <a:pt x="11338" y="316"/>
                      <a:pt x="11484" y="407"/>
                      <a:pt x="11665" y="407"/>
                    </a:cubicBezTo>
                    <a:cubicBezTo>
                      <a:pt x="11846" y="407"/>
                      <a:pt x="11992" y="316"/>
                      <a:pt x="11991" y="203"/>
                    </a:cubicBezTo>
                    <a:close/>
                    <a:moveTo>
                      <a:pt x="21600" y="10476"/>
                    </a:moveTo>
                    <a:cubicBezTo>
                      <a:pt x="21600" y="10364"/>
                      <a:pt x="21453" y="10272"/>
                      <a:pt x="21273" y="10273"/>
                    </a:cubicBezTo>
                    <a:cubicBezTo>
                      <a:pt x="21092" y="10273"/>
                      <a:pt x="20946" y="10364"/>
                      <a:pt x="20946" y="10476"/>
                    </a:cubicBezTo>
                    <a:cubicBezTo>
                      <a:pt x="20946" y="10588"/>
                      <a:pt x="21092" y="10679"/>
                      <a:pt x="21273" y="10679"/>
                    </a:cubicBezTo>
                    <a:cubicBezTo>
                      <a:pt x="21454" y="10679"/>
                      <a:pt x="21600" y="10588"/>
                      <a:pt x="21600" y="10476"/>
                    </a:cubicBezTo>
                    <a:close/>
                  </a:path>
                </a:pathLst>
              </a:custGeom>
              <a:solidFill>
                <a:srgbClr val="C6C8CB"/>
              </a:solidFill>
              <a:ln w="9525" cap="flat">
                <a:noFill/>
                <a:round/>
              </a:ln>
              <a:effectLst/>
            </p:spPr>
            <p:txBody>
              <a:bodyPr wrap="square" lIns="91440" tIns="45720" rIns="91440" bIns="45720" numCol="1" anchor="t">
                <a:normAutofit/>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marL="0" marR="0" lvl="0" indent="0" algn="l" defTabSz="457200" rtl="0" eaLnBrk="1" fontAlgn="auto" latinLnBrk="0" hangingPunct="1">
                  <a:lnSpc>
                    <a:spcPct val="100000"/>
                  </a:lnSpc>
                  <a:spcBef>
                    <a:spcPts val="0"/>
                  </a:spcBef>
                  <a:spcAft>
                    <a:spcPts val="0"/>
                  </a:spcAft>
                  <a:buClrTx/>
                  <a:buSzTx/>
                  <a:buFontTx/>
                  <a:buNone/>
                  <a:tabLst/>
                  <a:defRPr sz="1200"/>
                </a:pPr>
                <a:endParaRPr kumimoji="0" sz="1200" b="0" i="0" u="none" strike="noStrike" kern="1200" cap="none" spc="0" normalizeH="0" baseline="0" noProof="0">
                  <a:ln>
                    <a:noFill/>
                  </a:ln>
                  <a:solidFill>
                    <a:srgbClr val="2F2F2F"/>
                  </a:solidFill>
                  <a:effectLst/>
                  <a:uLnTx/>
                  <a:uFillTx/>
                  <a:latin typeface="Arial"/>
                  <a:ea typeface="微软雅黑"/>
                  <a:cs typeface="+mn-cs"/>
                </a:endParaRPr>
              </a:p>
            </p:txBody>
          </p:sp>
          <p:sp>
            <p:nvSpPr>
              <p:cNvPr id="231" name="išḻide">
                <a:extLst>
                  <a:ext uri="{FF2B5EF4-FFF2-40B4-BE49-F238E27FC236}">
                    <a16:creationId xmlns:a16="http://schemas.microsoft.com/office/drawing/2014/main" id="{958FFC8C-3E78-30FE-DE51-C9DAE30F4067}"/>
                  </a:ext>
                </a:extLst>
              </p:cNvPr>
              <p:cNvSpPr/>
              <p:nvPr/>
            </p:nvSpPr>
            <p:spPr>
              <a:xfrm rot="13487920">
                <a:off x="2520106" y="3495971"/>
                <a:ext cx="1131288" cy="84664"/>
              </a:xfrm>
              <a:custGeom>
                <a:avLst/>
                <a:gdLst/>
                <a:ahLst/>
                <a:cxnLst>
                  <a:cxn ang="0">
                    <a:pos x="wd2" y="hd2"/>
                  </a:cxn>
                  <a:cxn ang="5400000">
                    <a:pos x="wd2" y="hd2"/>
                  </a:cxn>
                  <a:cxn ang="10800000">
                    <a:pos x="wd2" y="hd2"/>
                  </a:cxn>
                  <a:cxn ang="16200000">
                    <a:pos x="wd2" y="hd2"/>
                  </a:cxn>
                </a:cxnLst>
                <a:rect l="0" t="0" r="r" b="b"/>
                <a:pathLst>
                  <a:path w="21600" h="21600" extrusionOk="0">
                    <a:moveTo>
                      <a:pt x="6995" y="3934"/>
                    </a:moveTo>
                    <a:cubicBezTo>
                      <a:pt x="6995" y="1765"/>
                      <a:pt x="6863" y="0"/>
                      <a:pt x="6700" y="0"/>
                    </a:cubicBezTo>
                    <a:cubicBezTo>
                      <a:pt x="6538" y="8"/>
                      <a:pt x="6405" y="1765"/>
                      <a:pt x="6405" y="3942"/>
                    </a:cubicBezTo>
                    <a:cubicBezTo>
                      <a:pt x="6405" y="6115"/>
                      <a:pt x="6538" y="7880"/>
                      <a:pt x="6701" y="7876"/>
                    </a:cubicBezTo>
                    <a:cubicBezTo>
                      <a:pt x="6864" y="7880"/>
                      <a:pt x="6995" y="6111"/>
                      <a:pt x="6995" y="3934"/>
                    </a:cubicBezTo>
                    <a:close/>
                    <a:moveTo>
                      <a:pt x="14702" y="4118"/>
                    </a:moveTo>
                    <a:cubicBezTo>
                      <a:pt x="14702" y="1944"/>
                      <a:pt x="14570" y="183"/>
                      <a:pt x="14407" y="183"/>
                    </a:cubicBezTo>
                    <a:cubicBezTo>
                      <a:pt x="14245" y="183"/>
                      <a:pt x="14112" y="1948"/>
                      <a:pt x="14112" y="4121"/>
                    </a:cubicBezTo>
                    <a:cubicBezTo>
                      <a:pt x="14112" y="6299"/>
                      <a:pt x="14245" y="8059"/>
                      <a:pt x="14407" y="8056"/>
                    </a:cubicBezTo>
                    <a:cubicBezTo>
                      <a:pt x="14570" y="8059"/>
                      <a:pt x="14702" y="6295"/>
                      <a:pt x="14702" y="4118"/>
                    </a:cubicBezTo>
                    <a:close/>
                    <a:moveTo>
                      <a:pt x="295" y="18670"/>
                    </a:moveTo>
                    <a:cubicBezTo>
                      <a:pt x="458" y="18670"/>
                      <a:pt x="590" y="16906"/>
                      <a:pt x="590" y="14728"/>
                    </a:cubicBezTo>
                    <a:cubicBezTo>
                      <a:pt x="590" y="12555"/>
                      <a:pt x="458" y="10790"/>
                      <a:pt x="295" y="10794"/>
                    </a:cubicBezTo>
                    <a:cubicBezTo>
                      <a:pt x="132" y="10798"/>
                      <a:pt x="0" y="12559"/>
                      <a:pt x="0" y="14732"/>
                    </a:cubicBezTo>
                    <a:cubicBezTo>
                      <a:pt x="1" y="16906"/>
                      <a:pt x="133" y="18670"/>
                      <a:pt x="295" y="18670"/>
                    </a:cubicBezTo>
                    <a:close/>
                    <a:moveTo>
                      <a:pt x="21600" y="17662"/>
                    </a:moveTo>
                    <a:cubicBezTo>
                      <a:pt x="21600" y="15489"/>
                      <a:pt x="21468" y="13724"/>
                      <a:pt x="21305" y="13728"/>
                    </a:cubicBezTo>
                    <a:cubicBezTo>
                      <a:pt x="21142" y="13724"/>
                      <a:pt x="21010" y="15489"/>
                      <a:pt x="21010" y="17666"/>
                    </a:cubicBezTo>
                    <a:cubicBezTo>
                      <a:pt x="21010" y="19839"/>
                      <a:pt x="21142" y="21600"/>
                      <a:pt x="21305" y="21600"/>
                    </a:cubicBezTo>
                    <a:cubicBezTo>
                      <a:pt x="21468" y="21600"/>
                      <a:pt x="21600" y="19835"/>
                      <a:pt x="21600" y="17662"/>
                    </a:cubicBezTo>
                    <a:close/>
                  </a:path>
                </a:pathLst>
              </a:custGeom>
              <a:solidFill>
                <a:srgbClr val="B4B7B8"/>
              </a:solidFill>
              <a:ln w="9525" cap="flat">
                <a:noFill/>
                <a:round/>
              </a:ln>
              <a:effectLst/>
            </p:spPr>
            <p:txBody>
              <a:bodyPr wrap="square" lIns="91440" tIns="45720" rIns="91440" bIns="45720" numCol="1" anchor="t">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marL="0" marR="0" lvl="0" indent="0" algn="l" defTabSz="457200" rtl="0" eaLnBrk="1" fontAlgn="auto" latinLnBrk="0" hangingPunct="1">
                  <a:lnSpc>
                    <a:spcPct val="100000"/>
                  </a:lnSpc>
                  <a:spcBef>
                    <a:spcPts val="0"/>
                  </a:spcBef>
                  <a:spcAft>
                    <a:spcPts val="0"/>
                  </a:spcAft>
                  <a:buClrTx/>
                  <a:buSzTx/>
                  <a:buFontTx/>
                  <a:buNone/>
                  <a:tabLst/>
                  <a:defRPr sz="1200"/>
                </a:pPr>
                <a:endParaRPr kumimoji="0" sz="1200" b="0" i="0" u="none" strike="noStrike" kern="1200" cap="none" spc="0" normalizeH="0" baseline="0" noProof="0">
                  <a:ln>
                    <a:noFill/>
                  </a:ln>
                  <a:solidFill>
                    <a:srgbClr val="2F2F2F"/>
                  </a:solidFill>
                  <a:effectLst/>
                  <a:uLnTx/>
                  <a:uFillTx/>
                  <a:latin typeface="Arial"/>
                  <a:ea typeface="微软雅黑"/>
                  <a:cs typeface="+mn-cs"/>
                </a:endParaRPr>
              </a:p>
            </p:txBody>
          </p:sp>
          <p:sp>
            <p:nvSpPr>
              <p:cNvPr id="237" name="îṡļîḑè">
                <a:extLst>
                  <a:ext uri="{FF2B5EF4-FFF2-40B4-BE49-F238E27FC236}">
                    <a16:creationId xmlns:a16="http://schemas.microsoft.com/office/drawing/2014/main" id="{F8387C59-D536-76B0-7DF1-1838202F6C1C}"/>
                  </a:ext>
                </a:extLst>
              </p:cNvPr>
              <p:cNvSpPr/>
              <p:nvPr/>
            </p:nvSpPr>
            <p:spPr>
              <a:xfrm rot="13487920">
                <a:off x="3939850" y="3057573"/>
                <a:ext cx="30730" cy="30787"/>
              </a:xfrm>
              <a:custGeom>
                <a:avLst/>
                <a:gdLst/>
                <a:ahLst/>
                <a:cxnLst>
                  <a:cxn ang="0">
                    <a:pos x="wd2" y="hd2"/>
                  </a:cxn>
                  <a:cxn ang="5400000">
                    <a:pos x="wd2" y="hd2"/>
                  </a:cxn>
                  <a:cxn ang="10800000">
                    <a:pos x="wd2" y="hd2"/>
                  </a:cxn>
                  <a:cxn ang="16200000">
                    <a:pos x="wd2" y="hd2"/>
                  </a:cxn>
                </a:cxnLst>
                <a:rect l="0" t="0" r="r" b="b"/>
                <a:pathLst>
                  <a:path w="18919" h="18910" extrusionOk="0">
                    <a:moveTo>
                      <a:pt x="14189" y="1276"/>
                    </a:moveTo>
                    <a:cubicBezTo>
                      <a:pt x="18712" y="3880"/>
                      <a:pt x="20263" y="9656"/>
                      <a:pt x="17648" y="14176"/>
                    </a:cubicBezTo>
                    <a:cubicBezTo>
                      <a:pt x="15051" y="18705"/>
                      <a:pt x="9270" y="20254"/>
                      <a:pt x="4737" y="17641"/>
                    </a:cubicBezTo>
                    <a:cubicBezTo>
                      <a:pt x="205" y="15037"/>
                      <a:pt x="-1337" y="9261"/>
                      <a:pt x="1260" y="4742"/>
                    </a:cubicBezTo>
                    <a:cubicBezTo>
                      <a:pt x="3884" y="203"/>
                      <a:pt x="9665" y="-1346"/>
                      <a:pt x="14189" y="1276"/>
                    </a:cubicBezTo>
                    <a:close/>
                  </a:path>
                </a:pathLst>
              </a:custGeom>
              <a:solidFill>
                <a:srgbClr val="929395"/>
              </a:solidFill>
              <a:ln w="9525" cap="flat">
                <a:noFill/>
                <a:round/>
              </a:ln>
              <a:effectLst/>
            </p:spPr>
            <p:txBody>
              <a:bodyPr wrap="square" lIns="91440" tIns="45720" rIns="91440" bIns="45720" numCol="1" anchor="t">
                <a:normAutofit fontScale="25000" lnSpcReduction="20000"/>
              </a:bodyPr>
              <a:lstStyle>
                <a:lvl1pPr algn="ctr" defTabSz="825500">
                  <a:defRPr sz="5600"/>
                </a:lvl1pPr>
                <a:lvl2pPr indent="342900" algn="ctr" defTabSz="825500">
                  <a:defRPr sz="5600"/>
                </a:lvl2pPr>
                <a:lvl3pPr indent="685800" algn="ctr" defTabSz="825500">
                  <a:defRPr sz="5600"/>
                </a:lvl3pPr>
                <a:lvl4pPr indent="1028700" algn="ctr" defTabSz="825500">
                  <a:defRPr sz="5600"/>
                </a:lvl4pPr>
                <a:lvl5pPr indent="1371600" algn="ctr" defTabSz="825500">
                  <a:defRPr sz="5600"/>
                </a:lvl5pPr>
                <a:lvl6pPr indent="1714500" algn="ctr" defTabSz="825500">
                  <a:defRPr sz="5600"/>
                </a:lvl6pPr>
                <a:lvl7pPr indent="2057400" algn="ctr" defTabSz="825500">
                  <a:defRPr sz="5600"/>
                </a:lvl7pPr>
                <a:lvl8pPr indent="2400300" algn="ctr" defTabSz="825500">
                  <a:defRPr sz="5600"/>
                </a:lvl8pPr>
                <a:lvl9pPr indent="2743200" algn="ctr" defTabSz="825500">
                  <a:defRPr sz="5600"/>
                </a:lvl9pPr>
              </a:lstStyle>
              <a:p>
                <a:pPr marL="0" marR="0" lvl="0" indent="0" algn="l" defTabSz="457200" rtl="0" eaLnBrk="1" fontAlgn="auto" latinLnBrk="0" hangingPunct="1">
                  <a:lnSpc>
                    <a:spcPct val="100000"/>
                  </a:lnSpc>
                  <a:spcBef>
                    <a:spcPts val="0"/>
                  </a:spcBef>
                  <a:spcAft>
                    <a:spcPts val="0"/>
                  </a:spcAft>
                  <a:buClrTx/>
                  <a:buSzTx/>
                  <a:buFontTx/>
                  <a:buNone/>
                  <a:tabLst/>
                  <a:defRPr sz="1200"/>
                </a:pPr>
                <a:endParaRPr kumimoji="0" sz="1200" b="0" i="0" u="none" strike="noStrike" kern="1200" cap="none" spc="0" normalizeH="0" baseline="0" noProof="0" dirty="0">
                  <a:ln>
                    <a:noFill/>
                  </a:ln>
                  <a:solidFill>
                    <a:srgbClr val="2F2F2F"/>
                  </a:solidFill>
                  <a:effectLst/>
                  <a:uLnTx/>
                  <a:uFillTx/>
                  <a:latin typeface="Arial"/>
                  <a:ea typeface="微软雅黑"/>
                  <a:cs typeface="+mn-cs"/>
                </a:endParaRPr>
              </a:p>
            </p:txBody>
          </p:sp>
        </p:grpSp>
        <p:grpSp>
          <p:nvGrpSpPr>
            <p:cNvPr id="215" name="îşḷíḑè">
              <a:extLst>
                <a:ext uri="{FF2B5EF4-FFF2-40B4-BE49-F238E27FC236}">
                  <a16:creationId xmlns:a16="http://schemas.microsoft.com/office/drawing/2014/main" id="{C9FCD523-9B67-749C-898F-E715A1B1A2C7}"/>
                </a:ext>
              </a:extLst>
            </p:cNvPr>
            <p:cNvGrpSpPr/>
            <p:nvPr/>
          </p:nvGrpSpPr>
          <p:grpSpPr>
            <a:xfrm>
              <a:off x="5536533" y="2226970"/>
              <a:ext cx="5982367" cy="1012811"/>
              <a:chOff x="5536533" y="2226970"/>
              <a:chExt cx="5982367" cy="1012811"/>
            </a:xfrm>
          </p:grpSpPr>
          <p:sp>
            <p:nvSpPr>
              <p:cNvPr id="222" name="îŝḻîḍê">
                <a:extLst>
                  <a:ext uri="{FF2B5EF4-FFF2-40B4-BE49-F238E27FC236}">
                    <a16:creationId xmlns:a16="http://schemas.microsoft.com/office/drawing/2014/main" id="{BD57F8AF-6738-0F73-52F4-5EEB77624B04}"/>
                  </a:ext>
                </a:extLst>
              </p:cNvPr>
              <p:cNvSpPr/>
              <p:nvPr/>
            </p:nvSpPr>
            <p:spPr bwMode="auto">
              <a:xfrm>
                <a:off x="5536533" y="2628063"/>
                <a:ext cx="5982367" cy="61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2F2F2F"/>
                    </a:solidFill>
                    <a:effectLst/>
                    <a:uLnTx/>
                    <a:uFillTx/>
                    <a:latin typeface="Arial"/>
                    <a:ea typeface="微软雅黑"/>
                    <a:cs typeface="+mn-cs"/>
                  </a:rPr>
                  <a:t>用双手和手指拼写单词。每个字母都用指定的手位置表示</a:t>
                </a:r>
                <a:endParaRPr kumimoji="0" lang="en-US" altLang="zh-CN" sz="1050" b="0" i="0" u="none" strike="noStrike" kern="1200" cap="none" spc="0" normalizeH="0" baseline="0" noProof="0" dirty="0">
                  <a:ln>
                    <a:noFill/>
                  </a:ln>
                  <a:solidFill>
                    <a:srgbClr val="2F2F2F"/>
                  </a:solidFill>
                  <a:effectLst/>
                  <a:uLnTx/>
                  <a:uFillTx/>
                  <a:latin typeface="Arial"/>
                  <a:ea typeface="微软雅黑"/>
                  <a:cs typeface="+mn-cs"/>
                </a:endParaRPr>
              </a:p>
            </p:txBody>
          </p:sp>
          <p:sp>
            <p:nvSpPr>
              <p:cNvPr id="223" name="ïŝļiḑè">
                <a:extLst>
                  <a:ext uri="{FF2B5EF4-FFF2-40B4-BE49-F238E27FC236}">
                    <a16:creationId xmlns:a16="http://schemas.microsoft.com/office/drawing/2014/main" id="{CFD9D875-0C06-61BF-3E3C-DD54E520457F}"/>
                  </a:ext>
                </a:extLst>
              </p:cNvPr>
              <p:cNvSpPr txBox="1"/>
              <p:nvPr/>
            </p:nvSpPr>
            <p:spPr bwMode="auto">
              <a:xfrm>
                <a:off x="5536533" y="2226970"/>
                <a:ext cx="5982367" cy="40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1" u="none" strike="noStrike" kern="1200" cap="none" spc="0" normalizeH="0" baseline="0" noProof="0" dirty="0">
                    <a:ln>
                      <a:noFill/>
                    </a:ln>
                    <a:solidFill>
                      <a:srgbClr val="2F2F2F"/>
                    </a:solidFill>
                    <a:effectLst/>
                    <a:uLnTx/>
                    <a:uFillTx/>
                    <a:latin typeface="Arial"/>
                    <a:ea typeface="微软雅黑"/>
                    <a:cs typeface="+mn-cs"/>
                  </a:rPr>
                  <a:t>01.</a:t>
                </a:r>
                <a:r>
                  <a:rPr kumimoji="0" lang="zh-CN" altLang="en-US" sz="1800" b="0" i="1" u="none" strike="noStrike" kern="1200" cap="none" spc="0" normalizeH="0" baseline="0" noProof="0" dirty="0">
                    <a:ln>
                      <a:noFill/>
                    </a:ln>
                    <a:solidFill>
                      <a:srgbClr val="2F2F2F"/>
                    </a:solidFill>
                    <a:effectLst/>
                    <a:uLnTx/>
                    <a:uFillTx/>
                    <a:latin typeface="Arial"/>
                    <a:ea typeface="微软雅黑"/>
                    <a:cs typeface="+mn-cs"/>
                  </a:rPr>
                  <a:t>手指拼写</a:t>
                </a:r>
                <a:endParaRPr kumimoji="0" lang="en-US" altLang="zh-CN" sz="1800" b="0" i="1" u="none" strike="noStrike" kern="1200" cap="none" spc="0" normalizeH="0" baseline="0" noProof="0" dirty="0">
                  <a:ln>
                    <a:noFill/>
                  </a:ln>
                  <a:solidFill>
                    <a:srgbClr val="2F2F2F"/>
                  </a:solidFill>
                  <a:effectLst/>
                  <a:uLnTx/>
                  <a:uFillTx/>
                  <a:latin typeface="Arial"/>
                  <a:ea typeface="微软雅黑"/>
                  <a:cs typeface="+mn-cs"/>
                </a:endParaRPr>
              </a:p>
            </p:txBody>
          </p:sp>
        </p:grpSp>
        <p:grpSp>
          <p:nvGrpSpPr>
            <p:cNvPr id="216" name="íś1ïḋe">
              <a:extLst>
                <a:ext uri="{FF2B5EF4-FFF2-40B4-BE49-F238E27FC236}">
                  <a16:creationId xmlns:a16="http://schemas.microsoft.com/office/drawing/2014/main" id="{0A262AB7-6604-3EB3-778D-0F510B9C8A8F}"/>
                </a:ext>
              </a:extLst>
            </p:cNvPr>
            <p:cNvGrpSpPr/>
            <p:nvPr/>
          </p:nvGrpSpPr>
          <p:grpSpPr>
            <a:xfrm>
              <a:off x="4763113" y="3480156"/>
              <a:ext cx="6755787" cy="1012811"/>
              <a:chOff x="4763113" y="3480156"/>
              <a:chExt cx="6755787" cy="1012811"/>
            </a:xfrm>
          </p:grpSpPr>
          <p:sp>
            <p:nvSpPr>
              <p:cNvPr id="220" name="íṧḷiḋé">
                <a:extLst>
                  <a:ext uri="{FF2B5EF4-FFF2-40B4-BE49-F238E27FC236}">
                    <a16:creationId xmlns:a16="http://schemas.microsoft.com/office/drawing/2014/main" id="{E96DEB29-3EEE-19F9-8774-84796AB82780}"/>
                  </a:ext>
                </a:extLst>
              </p:cNvPr>
              <p:cNvSpPr/>
              <p:nvPr/>
            </p:nvSpPr>
            <p:spPr bwMode="auto">
              <a:xfrm>
                <a:off x="4763113" y="3881249"/>
                <a:ext cx="6755787" cy="61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srgbClr val="2F2F2F"/>
                    </a:solidFill>
                    <a:effectLst/>
                    <a:uLnTx/>
                    <a:uFillTx/>
                    <a:latin typeface="Arial"/>
                    <a:ea typeface="微软雅黑"/>
                    <a:cs typeface="+mn-cs"/>
                  </a:rPr>
                  <a:t>识别单词或字母的整个手势</a:t>
                </a:r>
                <a:endParaRPr kumimoji="0" lang="en-US" altLang="zh-CN" sz="1050" b="0" i="0" u="none" strike="noStrike" kern="1200" cap="none" spc="0" normalizeH="0" baseline="0" noProof="0" dirty="0">
                  <a:ln>
                    <a:noFill/>
                  </a:ln>
                  <a:solidFill>
                    <a:srgbClr val="2F2F2F"/>
                  </a:solidFill>
                  <a:effectLst/>
                  <a:uLnTx/>
                  <a:uFillTx/>
                  <a:latin typeface="Arial"/>
                  <a:ea typeface="微软雅黑"/>
                  <a:cs typeface="+mn-cs"/>
                </a:endParaRPr>
              </a:p>
            </p:txBody>
          </p:sp>
          <p:sp>
            <p:nvSpPr>
              <p:cNvPr id="221" name="ïšḷiḑè">
                <a:extLst>
                  <a:ext uri="{FF2B5EF4-FFF2-40B4-BE49-F238E27FC236}">
                    <a16:creationId xmlns:a16="http://schemas.microsoft.com/office/drawing/2014/main" id="{CDF3AE39-CEF6-8C8C-8E70-89D0E77CAD64}"/>
                  </a:ext>
                </a:extLst>
              </p:cNvPr>
              <p:cNvSpPr txBox="1"/>
              <p:nvPr/>
            </p:nvSpPr>
            <p:spPr bwMode="auto">
              <a:xfrm>
                <a:off x="4763113" y="3480156"/>
                <a:ext cx="6755787" cy="40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1" u="none" strike="noStrike" kern="1200" cap="none" spc="0" normalizeH="0" baseline="0" noProof="0" dirty="0">
                    <a:ln>
                      <a:noFill/>
                    </a:ln>
                    <a:solidFill>
                      <a:srgbClr val="2F2F2F"/>
                    </a:solidFill>
                    <a:effectLst/>
                    <a:uLnTx/>
                    <a:uFillTx/>
                    <a:latin typeface="Arial"/>
                    <a:ea typeface="微软雅黑"/>
                    <a:cs typeface="+mn-cs"/>
                  </a:rPr>
                  <a:t>02.</a:t>
                </a:r>
                <a:r>
                  <a:rPr kumimoji="0" lang="zh-CN" altLang="en-US" sz="1800" b="0" i="1" u="none" strike="noStrike" kern="1200" cap="none" spc="0" normalizeH="0" baseline="0" noProof="0" dirty="0">
                    <a:ln>
                      <a:noFill/>
                    </a:ln>
                    <a:solidFill>
                      <a:srgbClr val="2F2F2F"/>
                    </a:solidFill>
                    <a:effectLst/>
                    <a:uLnTx/>
                    <a:uFillTx/>
                    <a:latin typeface="Arial"/>
                    <a:ea typeface="微软雅黑"/>
                    <a:cs typeface="+mn-cs"/>
                  </a:rPr>
                  <a:t>单词级符号词汇</a:t>
                </a:r>
                <a:endParaRPr kumimoji="0" lang="en-US" altLang="zh-CN" sz="1800" b="0" i="1" u="none" strike="noStrike" kern="1200" cap="none" spc="0" normalizeH="0" baseline="0" noProof="0" dirty="0">
                  <a:ln>
                    <a:noFill/>
                  </a:ln>
                  <a:solidFill>
                    <a:srgbClr val="2F2F2F"/>
                  </a:solidFill>
                  <a:effectLst/>
                  <a:uLnTx/>
                  <a:uFillTx/>
                  <a:latin typeface="Arial"/>
                  <a:ea typeface="微软雅黑"/>
                  <a:cs typeface="+mn-cs"/>
                </a:endParaRPr>
              </a:p>
            </p:txBody>
          </p:sp>
        </p:grpSp>
      </p:grpSp>
      <p:pic>
        <p:nvPicPr>
          <p:cNvPr id="178" name="图片 177">
            <a:extLst>
              <a:ext uri="{FF2B5EF4-FFF2-40B4-BE49-F238E27FC236}">
                <a16:creationId xmlns:a16="http://schemas.microsoft.com/office/drawing/2014/main" id="{DF6C2103-4C22-183E-C58C-8DF2561F4E61}"/>
              </a:ext>
            </a:extLst>
          </p:cNvPr>
          <p:cNvPicPr>
            <a:picLocks noChangeAspect="1"/>
          </p:cNvPicPr>
          <p:nvPr/>
        </p:nvPicPr>
        <p:blipFill>
          <a:blip r:embed="rId3"/>
          <a:stretch>
            <a:fillRect/>
          </a:stretch>
        </p:blipFill>
        <p:spPr>
          <a:xfrm rot="18336902">
            <a:off x="301802" y="2621506"/>
            <a:ext cx="5167013" cy="1856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1323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64FCC-5933-6E59-5552-E329458E4D5C}"/>
              </a:ext>
            </a:extLst>
          </p:cNvPr>
          <p:cNvSpPr>
            <a:spLocks noGrp="1"/>
          </p:cNvSpPr>
          <p:nvPr>
            <p:ph type="title"/>
          </p:nvPr>
        </p:nvSpPr>
        <p:spPr/>
        <p:txBody>
          <a:bodyPr>
            <a:normAutofit fontScale="90000"/>
          </a:bodyPr>
          <a:lstStyle/>
          <a:p>
            <a:r>
              <a:rPr lang="en-US" sz="6600" dirty="0"/>
              <a:t>02 </a:t>
            </a:r>
            <a:r>
              <a:rPr lang="zh-CN" altLang="en-US" sz="6600" dirty="0"/>
              <a:t>解决方案</a:t>
            </a:r>
            <a:endParaRPr lang="en-US" dirty="0"/>
          </a:p>
        </p:txBody>
      </p:sp>
    </p:spTree>
    <p:extLst>
      <p:ext uri="{BB962C8B-B14F-4D97-AF65-F5344CB8AC3E}">
        <p14:creationId xmlns:p14="http://schemas.microsoft.com/office/powerpoint/2010/main" val="39842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î$ḷïḋê"/>
        <p:cNvGrpSpPr/>
        <p:nvPr/>
      </p:nvGrpSpPr>
      <p:grpSpPr>
        <a:xfrm>
          <a:off x="0" y="0"/>
          <a:ext cx="0" cy="0"/>
          <a:chOff x="0" y="0"/>
          <a:chExt cx="0" cy="0"/>
        </a:xfrm>
      </p:grpSpPr>
      <p:sp>
        <p:nvSpPr>
          <p:cNvPr id="2" name="îšḻïḑê"/>
          <p:cNvSpPr>
            <a:spLocks noGrp="1"/>
          </p:cNvSpPr>
          <p:nvPr>
            <p:ph type="title"/>
          </p:nvPr>
        </p:nvSpPr>
        <p:spPr/>
        <p:txBody>
          <a:bodyPr/>
          <a:lstStyle/>
          <a:p>
            <a:r>
              <a:rPr lang="zh-CN" altLang="en-US" dirty="0"/>
              <a:t>数据集</a:t>
            </a:r>
          </a:p>
        </p:txBody>
      </p:sp>
      <p:sp>
        <p:nvSpPr>
          <p:cNvPr id="3" name="íṥliḑe"/>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5B630-C7FF-41C0-9923-C5E5E29EED81}" type="slidenum">
              <a:rPr kumimoji="0" lang="zh-CN" altLang="en-US" sz="1000" b="0" i="0" u="none" strike="noStrike" kern="1200" cap="none" spc="0" normalizeH="0" baseline="0" noProof="0" smtClean="0">
                <a:ln>
                  <a:noFill/>
                </a:ln>
                <a:solidFill>
                  <a:srgbClr val="2F2F2F">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000" b="0" i="0" u="none" strike="noStrike" kern="1200" cap="none" spc="0" normalizeH="0" baseline="0" noProof="0">
              <a:ln>
                <a:noFill/>
              </a:ln>
              <a:solidFill>
                <a:srgbClr val="2F2F2F">
                  <a:lumMod val="50000"/>
                  <a:lumOff val="50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8CF104C8-AE02-6FCB-3FA6-E1E18382DB98}"/>
              </a:ext>
            </a:extLst>
          </p:cNvPr>
          <p:cNvPicPr>
            <a:picLocks noChangeAspect="1"/>
          </p:cNvPicPr>
          <p:nvPr/>
        </p:nvPicPr>
        <p:blipFill>
          <a:blip r:embed="rId3"/>
          <a:stretch>
            <a:fillRect/>
          </a:stretch>
        </p:blipFill>
        <p:spPr>
          <a:xfrm>
            <a:off x="3322423" y="1273053"/>
            <a:ext cx="5707278" cy="4001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文本框 3">
            <a:extLst>
              <a:ext uri="{FF2B5EF4-FFF2-40B4-BE49-F238E27FC236}">
                <a16:creationId xmlns:a16="http://schemas.microsoft.com/office/drawing/2014/main" id="{1037FCB9-3AB6-6D67-97BC-84BCC744CE38}"/>
              </a:ext>
            </a:extLst>
          </p:cNvPr>
          <p:cNvSpPr txBox="1"/>
          <p:nvPr/>
        </p:nvSpPr>
        <p:spPr>
          <a:xfrm>
            <a:off x="4165421" y="5301114"/>
            <a:ext cx="4021281" cy="369332"/>
          </a:xfrm>
          <a:prstGeom prst="rect">
            <a:avLst/>
          </a:prstGeom>
          <a:noFill/>
        </p:spPr>
        <p:txBody>
          <a:bodyPr wrap="square" rtlCol="0">
            <a:spAutoFit/>
          </a:bodyPr>
          <a:lstStyle/>
          <a:p>
            <a:pPr algn="ctr"/>
            <a:r>
              <a:rPr lang="en-US" altLang="zh-CN" dirty="0"/>
              <a:t>Sign Language </a:t>
            </a:r>
            <a:r>
              <a:rPr lang="en-US" altLang="zh-CN" dirty="0" err="1"/>
              <a:t>MNIST</a:t>
            </a:r>
            <a:endParaRPr lang="zh-CN" altLang="en-US" dirty="0"/>
          </a:p>
        </p:txBody>
      </p:sp>
    </p:spTree>
    <p:extLst>
      <p:ext uri="{BB962C8B-B14F-4D97-AF65-F5344CB8AC3E}">
        <p14:creationId xmlns:p14="http://schemas.microsoft.com/office/powerpoint/2010/main" val="219675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24C0F-17B1-2B6F-C101-6FE189F39849}"/>
              </a:ext>
            </a:extLst>
          </p:cNvPr>
          <p:cNvSpPr>
            <a:spLocks noGrp="1"/>
          </p:cNvSpPr>
          <p:nvPr>
            <p:ph type="title"/>
          </p:nvPr>
        </p:nvSpPr>
        <p:spPr/>
        <p:txBody>
          <a:bodyPr/>
          <a:lstStyle/>
          <a:p>
            <a:r>
              <a:rPr lang="zh-CN" altLang="en-US" dirty="0"/>
              <a:t>模型</a:t>
            </a:r>
          </a:p>
        </p:txBody>
      </p:sp>
      <p:sp>
        <p:nvSpPr>
          <p:cNvPr id="3" name="灯片编号占位符 2">
            <a:extLst>
              <a:ext uri="{FF2B5EF4-FFF2-40B4-BE49-F238E27FC236}">
                <a16:creationId xmlns:a16="http://schemas.microsoft.com/office/drawing/2014/main" id="{2E502E0A-8CC0-964F-531A-EF22DF7FECA7}"/>
              </a:ext>
            </a:extLst>
          </p:cNvPr>
          <p:cNvSpPr>
            <a:spLocks noGrp="1"/>
          </p:cNvSpPr>
          <p:nvPr>
            <p:ph type="sldNum" sz="quarter" idx="12"/>
          </p:nvPr>
        </p:nvSpPr>
        <p:spPr/>
        <p:txBody>
          <a:bodyPr/>
          <a:lstStyle/>
          <a:p>
            <a:fld id="{7F65B630-C7FF-41C0-9923-C5E5E29EED81}" type="slidenum">
              <a:rPr lang="zh-CN" altLang="en-US" smtClean="0"/>
              <a:t>8</a:t>
            </a:fld>
            <a:endParaRPr lang="zh-CN" altLang="en-US"/>
          </a:p>
        </p:txBody>
      </p:sp>
      <p:pic>
        <p:nvPicPr>
          <p:cNvPr id="4" name="图片 3" descr="TensorFlow与深度卷积神经网络 - 知乎">
            <a:extLst>
              <a:ext uri="{FF2B5EF4-FFF2-40B4-BE49-F238E27FC236}">
                <a16:creationId xmlns:a16="http://schemas.microsoft.com/office/drawing/2014/main" id="{A58EFEC5-9421-8B0C-C8B3-C09F29DB6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2651" y="1257843"/>
            <a:ext cx="5546697" cy="3537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8E5F9B56-0B1C-A30C-0341-67411D992FCC}"/>
              </a:ext>
            </a:extLst>
          </p:cNvPr>
          <p:cNvPicPr>
            <a:picLocks noChangeAspect="1"/>
          </p:cNvPicPr>
          <p:nvPr/>
        </p:nvPicPr>
        <p:blipFill>
          <a:blip r:embed="rId4"/>
          <a:stretch>
            <a:fillRect/>
          </a:stretch>
        </p:blipFill>
        <p:spPr>
          <a:xfrm>
            <a:off x="1165244" y="4930584"/>
            <a:ext cx="10069330" cy="1086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398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B5D49-353F-AD31-DFE1-D530E7A115D4}"/>
              </a:ext>
            </a:extLst>
          </p:cNvPr>
          <p:cNvSpPr>
            <a:spLocks noGrp="1"/>
          </p:cNvSpPr>
          <p:nvPr>
            <p:ph type="title"/>
          </p:nvPr>
        </p:nvSpPr>
        <p:spPr/>
        <p:txBody>
          <a:bodyPr/>
          <a:lstStyle/>
          <a:p>
            <a:r>
              <a:rPr lang="zh-CN" altLang="en-US" dirty="0"/>
              <a:t>训练与测试效果</a:t>
            </a:r>
          </a:p>
        </p:txBody>
      </p:sp>
      <p:sp>
        <p:nvSpPr>
          <p:cNvPr id="3" name="灯片编号占位符 2">
            <a:extLst>
              <a:ext uri="{FF2B5EF4-FFF2-40B4-BE49-F238E27FC236}">
                <a16:creationId xmlns:a16="http://schemas.microsoft.com/office/drawing/2014/main" id="{F04874F5-DD69-43DF-3426-120C2B1B39B3}"/>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pic>
        <p:nvPicPr>
          <p:cNvPr id="5" name="图片 4">
            <a:extLst>
              <a:ext uri="{FF2B5EF4-FFF2-40B4-BE49-F238E27FC236}">
                <a16:creationId xmlns:a16="http://schemas.microsoft.com/office/drawing/2014/main" id="{8D4DAB24-8407-74E3-0AC4-19416C18D75A}"/>
              </a:ext>
            </a:extLst>
          </p:cNvPr>
          <p:cNvPicPr>
            <a:picLocks noChangeAspect="1"/>
          </p:cNvPicPr>
          <p:nvPr/>
        </p:nvPicPr>
        <p:blipFill>
          <a:blip r:embed="rId3"/>
          <a:stretch>
            <a:fillRect/>
          </a:stretch>
        </p:blipFill>
        <p:spPr>
          <a:xfrm>
            <a:off x="963375" y="1668648"/>
            <a:ext cx="4568589" cy="2933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2EFF882A-EE36-098A-E5A3-A8FCD43514F7}"/>
              </a:ext>
            </a:extLst>
          </p:cNvPr>
          <p:cNvPicPr>
            <a:picLocks noChangeAspect="1"/>
          </p:cNvPicPr>
          <p:nvPr/>
        </p:nvPicPr>
        <p:blipFill>
          <a:blip r:embed="rId4"/>
          <a:stretch>
            <a:fillRect/>
          </a:stretch>
        </p:blipFill>
        <p:spPr>
          <a:xfrm>
            <a:off x="6511605" y="1668649"/>
            <a:ext cx="4430022" cy="2933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0812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cb5012b-e7ea-4f1e-832f-79ec4b364e8c"/>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F08300"/>
      </a:accent1>
      <a:accent2>
        <a:srgbClr val="B9B9B9"/>
      </a:accent2>
      <a:accent3>
        <a:srgbClr val="898D90"/>
      </a:accent3>
      <a:accent4>
        <a:srgbClr val="7B7A76"/>
      </a:accent4>
      <a:accent5>
        <a:srgbClr val="6A6D6F"/>
      </a:accent5>
      <a:accent6>
        <a:srgbClr val="4F5153"/>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1_Designed by iSlide">
  <a:themeElements>
    <a:clrScheme name="iSlide VI标准">
      <a:dk1>
        <a:srgbClr val="2F2F2F"/>
      </a:dk1>
      <a:lt1>
        <a:srgbClr val="FFFFFF"/>
      </a:lt1>
      <a:dk2>
        <a:srgbClr val="778495"/>
      </a:dk2>
      <a:lt2>
        <a:srgbClr val="F0F0F0"/>
      </a:lt2>
      <a:accent1>
        <a:srgbClr val="FE6225"/>
      </a:accent1>
      <a:accent2>
        <a:srgbClr val="8DA0A7"/>
      </a:accent2>
      <a:accent3>
        <a:srgbClr val="4B5F6A"/>
      </a:accent3>
      <a:accent4>
        <a:srgbClr val="788B95"/>
      </a:accent4>
      <a:accent5>
        <a:srgbClr val="8599A0"/>
      </a:accent5>
      <a:accent6>
        <a:srgbClr val="8597A0"/>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iSlide#2cb5012b-e7ea-4f1e-832f-79ec4b364e8c</Template>
  <TotalTime>1784</TotalTime>
  <Words>858</Words>
  <Application>Microsoft Office PowerPoint</Application>
  <PresentationFormat>宽屏</PresentationFormat>
  <Paragraphs>61</Paragraphs>
  <Slides>16</Slides>
  <Notes>9</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16</vt:i4>
      </vt:variant>
    </vt:vector>
  </HeadingPairs>
  <TitlesOfParts>
    <vt:vector size="24" baseType="lpstr">
      <vt:lpstr>黑体</vt:lpstr>
      <vt:lpstr>宋体</vt:lpstr>
      <vt:lpstr>Arial</vt:lpstr>
      <vt:lpstr>Calibri</vt:lpstr>
      <vt:lpstr>Times New Roman</vt:lpstr>
      <vt:lpstr>Wingdings</vt:lpstr>
      <vt:lpstr>Designed by iSlide</vt:lpstr>
      <vt:lpstr>1_Designed by iSlide</vt:lpstr>
      <vt:lpstr>照猫画虎</vt:lpstr>
      <vt:lpstr>目录</vt:lpstr>
      <vt:lpstr>01 背景</vt:lpstr>
      <vt:lpstr>背景</vt:lpstr>
      <vt:lpstr>背景</vt:lpstr>
      <vt:lpstr>02 解决方案</vt:lpstr>
      <vt:lpstr>数据集</vt:lpstr>
      <vt:lpstr>模型</vt:lpstr>
      <vt:lpstr>训练与测试效果</vt:lpstr>
      <vt:lpstr>03 优化</vt:lpstr>
      <vt:lpstr>模型</vt:lpstr>
      <vt:lpstr>训练与测试效果</vt:lpstr>
      <vt:lpstr>04 部署与实时检测</vt:lpstr>
      <vt:lpstr>手部图像的提取</vt:lpstr>
      <vt:lpstr>实时测试</vt:lpstr>
      <vt:lpstr>谢谢！</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照猫画虎</dc:title>
  <dc:creator>iSlide</dc:creator>
  <cp:lastModifiedBy>旭东 张</cp:lastModifiedBy>
  <cp:revision>7</cp:revision>
  <cp:lastPrinted>2023-06-15T16:00:00Z</cp:lastPrinted>
  <dcterms:created xsi:type="dcterms:W3CDTF">2023-06-15T16:00:00Z</dcterms:created>
  <dcterms:modified xsi:type="dcterms:W3CDTF">2024-01-12T06:39:00Z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2cb5012b-e7ea-4f1e-832f-79ec4b364e8c</vt:lpwstr>
  </property>
</Properties>
</file>